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20"/>
  </p:notesMasterIdLst>
  <p:handoutMasterIdLst>
    <p:handoutMasterId r:id="rId21"/>
  </p:handoutMasterIdLst>
  <p:sldIdLst>
    <p:sldId id="1092" r:id="rId2"/>
    <p:sldId id="1121" r:id="rId3"/>
    <p:sldId id="1100" r:id="rId4"/>
    <p:sldId id="1115" r:id="rId5"/>
    <p:sldId id="1116" r:id="rId6"/>
    <p:sldId id="1117" r:id="rId7"/>
    <p:sldId id="1118" r:id="rId8"/>
    <p:sldId id="1133" r:id="rId9"/>
    <p:sldId id="1134" r:id="rId10"/>
    <p:sldId id="1135" r:id="rId11"/>
    <p:sldId id="1136" r:id="rId12"/>
    <p:sldId id="1137" r:id="rId13"/>
    <p:sldId id="1138" r:id="rId14"/>
    <p:sldId id="1139" r:id="rId15"/>
    <p:sldId id="1140" r:id="rId16"/>
    <p:sldId id="1141" r:id="rId17"/>
    <p:sldId id="1144" r:id="rId18"/>
    <p:sldId id="1143" r:id="rId19"/>
  </p:sldIdLst>
  <p:sldSz cx="9906000" cy="6858000" type="A4"/>
  <p:notesSz cx="6805613" cy="9944100"/>
  <p:custDataLst>
    <p:tags r:id="rId22"/>
  </p:custDataLst>
  <p:defaultTextStyle>
    <a:defPPr>
      <a:defRPr lang="nl-NL"/>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3"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p15:clr>
            <a:srgbClr val="A4A3A4"/>
          </p15:clr>
        </p15:guide>
        <p15:guide id="2" pos="353">
          <p15:clr>
            <a:srgbClr val="A4A3A4"/>
          </p15:clr>
        </p15:guide>
      </p15:sldGuideLst>
    </p:ext>
    <p:ext uri="{2D200454-40CA-4A62-9FC3-DE9A4176ACB9}">
      <p15:notesGuideLst xmlns:p15="http://schemas.microsoft.com/office/powerpoint/2012/main">
        <p15:guide id="1" orient="horz" pos="3139" userDrawn="1">
          <p15:clr>
            <a:srgbClr val="A4A3A4"/>
          </p15:clr>
        </p15:guide>
        <p15:guide id="2" pos="2147" userDrawn="1">
          <p15:clr>
            <a:srgbClr val="A4A3A4"/>
          </p15:clr>
        </p15:guide>
        <p15:guide id="3" orient="horz" pos="3133" userDrawn="1">
          <p15:clr>
            <a:srgbClr val="A4A3A4"/>
          </p15:clr>
        </p15:guide>
        <p15:guide id="4"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3" name="Auteur" initials="A" lastIdx="1" clrIdx="3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E06"/>
    <a:srgbClr val="567C28"/>
    <a:srgbClr val="B45600"/>
    <a:srgbClr val="E2E2E2"/>
    <a:srgbClr val="FFF1E5"/>
    <a:srgbClr val="E7F3D9"/>
    <a:srgbClr val="C1E09C"/>
    <a:srgbClr val="D7EBBF"/>
    <a:srgbClr val="74A836"/>
    <a:srgbClr val="B2D8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61911" autoAdjust="0"/>
  </p:normalViewPr>
  <p:slideViewPr>
    <p:cSldViewPr snapToObjects="1">
      <p:cViewPr varScale="1">
        <p:scale>
          <a:sx n="42" d="100"/>
          <a:sy n="42" d="100"/>
        </p:scale>
        <p:origin x="2144" y="48"/>
      </p:cViewPr>
      <p:guideLst>
        <p:guide orient="horz" pos="799"/>
        <p:guide pos="353"/>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0"/>
    </p:cViewPr>
  </p:sorterViewPr>
  <p:notesViewPr>
    <p:cSldViewPr snapToObjects="1">
      <p:cViewPr varScale="1">
        <p:scale>
          <a:sx n="59" d="100"/>
          <a:sy n="59" d="100"/>
        </p:scale>
        <p:origin x="-2556" y="-90"/>
      </p:cViewPr>
      <p:guideLst>
        <p:guide orient="horz" pos="3139"/>
        <p:guide pos="2147"/>
        <p:guide orient="horz" pos="3133"/>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33" dt="2017-09-27T20:06:13.134" idx="1">
    <p:pos x="5915" y="3555"/>
    <p:text>. Ik denk dat we in dit gremium voor het eerste deel moeten benadrukken: verantwoord van het aardgas af....misschien: Alliander wil goed voorbereidt naar fossielvrije warmtevoorziening. of zoiets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9099" cy="497205"/>
          </a:xfrm>
          <a:prstGeom prst="rect">
            <a:avLst/>
          </a:prstGeom>
        </p:spPr>
        <p:txBody>
          <a:bodyPr vert="horz" lIns="91567" tIns="45785" rIns="91567" bIns="45785" rtlCol="0"/>
          <a:lstStyle>
            <a:lvl1pPr algn="l">
              <a:defRPr sz="1200"/>
            </a:lvl1pPr>
          </a:lstStyle>
          <a:p>
            <a:r>
              <a:rPr lang="nl-NL" dirty="0"/>
              <a:t>Titel van de presentatie</a:t>
            </a:r>
          </a:p>
        </p:txBody>
      </p:sp>
      <p:sp>
        <p:nvSpPr>
          <p:cNvPr id="3" name="Tijdelijke aanduiding voor datum 2"/>
          <p:cNvSpPr>
            <a:spLocks noGrp="1"/>
          </p:cNvSpPr>
          <p:nvPr>
            <p:ph type="dt" sz="quarter" idx="1"/>
          </p:nvPr>
        </p:nvSpPr>
        <p:spPr>
          <a:xfrm>
            <a:off x="3854941" y="0"/>
            <a:ext cx="2949099" cy="497205"/>
          </a:xfrm>
          <a:prstGeom prst="rect">
            <a:avLst/>
          </a:prstGeom>
        </p:spPr>
        <p:txBody>
          <a:bodyPr vert="horz" lIns="91567" tIns="45785" rIns="91567" bIns="45785" rtlCol="0"/>
          <a:lstStyle>
            <a:lvl1pPr algn="r">
              <a:defRPr sz="1200"/>
            </a:lvl1pPr>
          </a:lstStyle>
          <a:p>
            <a:fld id="{C5EEFA4B-77C2-481A-ABD0-DB23CAD51848}" type="datetime8">
              <a:rPr lang="nl-NL" smtClean="0"/>
              <a:t>18-6-2018 16:45</a:t>
            </a:fld>
            <a:endParaRPr lang="nl-NL" dirty="0"/>
          </a:p>
        </p:txBody>
      </p:sp>
      <p:sp>
        <p:nvSpPr>
          <p:cNvPr id="4" name="Tijdelijke aanduiding voor voettekst 3"/>
          <p:cNvSpPr>
            <a:spLocks noGrp="1"/>
          </p:cNvSpPr>
          <p:nvPr>
            <p:ph type="ftr" sz="quarter" idx="2"/>
          </p:nvPr>
        </p:nvSpPr>
        <p:spPr>
          <a:xfrm>
            <a:off x="1" y="9445170"/>
            <a:ext cx="2949099" cy="497205"/>
          </a:xfrm>
          <a:prstGeom prst="rect">
            <a:avLst/>
          </a:prstGeom>
        </p:spPr>
        <p:txBody>
          <a:bodyPr vert="horz" lIns="91567" tIns="45785" rIns="91567" bIns="45785"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54941" y="9445170"/>
            <a:ext cx="2949099" cy="497205"/>
          </a:xfrm>
          <a:prstGeom prst="rect">
            <a:avLst/>
          </a:prstGeom>
        </p:spPr>
        <p:txBody>
          <a:bodyPr vert="horz" lIns="91567" tIns="45785" rIns="91567" bIns="45785" rtlCol="0" anchor="b"/>
          <a:lstStyle>
            <a:lvl1pPr algn="r">
              <a:defRPr sz="1200"/>
            </a:lvl1pPr>
          </a:lstStyle>
          <a:p>
            <a:fld id="{E667C337-BE69-40D5-A2C3-B572D8434EAF}" type="slidenum">
              <a:rPr lang="nl-NL" smtClean="0"/>
              <a:t>‹nr.›</a:t>
            </a:fld>
            <a:endParaRPr lang="nl-NL" dirty="0"/>
          </a:p>
        </p:txBody>
      </p:sp>
    </p:spTree>
    <p:extLst>
      <p:ext uri="{BB962C8B-B14F-4D97-AF65-F5344CB8AC3E}">
        <p14:creationId xmlns:p14="http://schemas.microsoft.com/office/powerpoint/2010/main" val="214279370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9099" cy="497205"/>
          </a:xfrm>
          <a:prstGeom prst="rect">
            <a:avLst/>
          </a:prstGeom>
        </p:spPr>
        <p:txBody>
          <a:bodyPr vert="horz" lIns="91567" tIns="45785" rIns="91567" bIns="45785" rtlCol="0"/>
          <a:lstStyle>
            <a:lvl1pPr algn="l">
              <a:defRPr sz="1200"/>
            </a:lvl1pPr>
          </a:lstStyle>
          <a:p>
            <a:r>
              <a:rPr lang="nl-NL" dirty="0"/>
              <a:t>Titel van de presentatie</a:t>
            </a:r>
          </a:p>
        </p:txBody>
      </p:sp>
      <p:sp>
        <p:nvSpPr>
          <p:cNvPr id="3" name="Tijdelijke aanduiding voor datum 2"/>
          <p:cNvSpPr>
            <a:spLocks noGrp="1"/>
          </p:cNvSpPr>
          <p:nvPr>
            <p:ph type="dt" idx="1"/>
          </p:nvPr>
        </p:nvSpPr>
        <p:spPr>
          <a:xfrm>
            <a:off x="3854941" y="0"/>
            <a:ext cx="2949099" cy="497205"/>
          </a:xfrm>
          <a:prstGeom prst="rect">
            <a:avLst/>
          </a:prstGeom>
        </p:spPr>
        <p:txBody>
          <a:bodyPr vert="horz" lIns="91567" tIns="45785" rIns="91567" bIns="45785" rtlCol="0"/>
          <a:lstStyle>
            <a:lvl1pPr algn="r">
              <a:defRPr sz="1200"/>
            </a:lvl1pPr>
          </a:lstStyle>
          <a:p>
            <a:fld id="{E6EC21D8-2BA0-4B3C-980A-4A3FF683EAE5}" type="datetime8">
              <a:rPr lang="nl-NL" smtClean="0"/>
              <a:t>18-6-2018 16:45</a:t>
            </a:fld>
            <a:endParaRPr lang="nl-NL" dirty="0"/>
          </a:p>
        </p:txBody>
      </p:sp>
      <p:sp>
        <p:nvSpPr>
          <p:cNvPr id="4" name="Tijdelijke aanduiding voor dia-afbeelding 3"/>
          <p:cNvSpPr>
            <a:spLocks noGrp="1" noRot="1" noChangeAspect="1"/>
          </p:cNvSpPr>
          <p:nvPr>
            <p:ph type="sldImg" idx="2"/>
          </p:nvPr>
        </p:nvSpPr>
        <p:spPr>
          <a:xfrm>
            <a:off x="709613" y="746125"/>
            <a:ext cx="5386387" cy="3729038"/>
          </a:xfrm>
          <a:prstGeom prst="rect">
            <a:avLst/>
          </a:prstGeom>
          <a:noFill/>
          <a:ln w="12700">
            <a:solidFill>
              <a:prstClr val="black"/>
            </a:solidFill>
          </a:ln>
        </p:spPr>
        <p:txBody>
          <a:bodyPr vert="horz" lIns="91567" tIns="45785" rIns="91567" bIns="45785" rtlCol="0" anchor="ctr"/>
          <a:lstStyle/>
          <a:p>
            <a:endParaRPr lang="nl-NL" dirty="0"/>
          </a:p>
        </p:txBody>
      </p:sp>
      <p:sp>
        <p:nvSpPr>
          <p:cNvPr id="5" name="Tijdelijke aanduiding voor notities 4"/>
          <p:cNvSpPr>
            <a:spLocks noGrp="1"/>
          </p:cNvSpPr>
          <p:nvPr>
            <p:ph type="body" sz="quarter" idx="3"/>
          </p:nvPr>
        </p:nvSpPr>
        <p:spPr>
          <a:xfrm>
            <a:off x="680562" y="4723449"/>
            <a:ext cx="5444490" cy="4474845"/>
          </a:xfrm>
          <a:prstGeom prst="rect">
            <a:avLst/>
          </a:prstGeom>
        </p:spPr>
        <p:txBody>
          <a:bodyPr vert="horz" lIns="91567" tIns="45785" rIns="91567" bIns="45785"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1" y="9445170"/>
            <a:ext cx="2949099" cy="497205"/>
          </a:xfrm>
          <a:prstGeom prst="rect">
            <a:avLst/>
          </a:prstGeom>
        </p:spPr>
        <p:txBody>
          <a:bodyPr vert="horz" lIns="91567" tIns="45785" rIns="91567" bIns="45785" rtlCol="0" anchor="b"/>
          <a:lstStyle>
            <a:lvl1pPr algn="l" eaLnBrk="1">
              <a:defRPr sz="1200"/>
            </a:lvl1pPr>
          </a:lstStyle>
          <a:p>
            <a:endParaRPr lang="nl-NL" dirty="0"/>
          </a:p>
        </p:txBody>
      </p:sp>
      <p:sp>
        <p:nvSpPr>
          <p:cNvPr id="7" name="Tijdelijke aanduiding voor dianummer 6"/>
          <p:cNvSpPr>
            <a:spLocks noGrp="1"/>
          </p:cNvSpPr>
          <p:nvPr>
            <p:ph type="sldNum" sz="quarter" idx="5"/>
          </p:nvPr>
        </p:nvSpPr>
        <p:spPr>
          <a:xfrm>
            <a:off x="3854941" y="9445170"/>
            <a:ext cx="2949099" cy="497205"/>
          </a:xfrm>
          <a:prstGeom prst="rect">
            <a:avLst/>
          </a:prstGeom>
        </p:spPr>
        <p:txBody>
          <a:bodyPr vert="horz" lIns="91567" tIns="45785" rIns="91567" bIns="45785" rtlCol="0" anchor="b"/>
          <a:lstStyle>
            <a:lvl1pPr algn="r">
              <a:defRPr sz="1200"/>
            </a:lvl1pPr>
          </a:lstStyle>
          <a:p>
            <a:fld id="{801935DF-413D-4C75-8A60-925A728E0BBB}" type="slidenum">
              <a:rPr lang="nl-NL" smtClean="0"/>
              <a:t>‹nr.›</a:t>
            </a:fld>
            <a:endParaRPr lang="nl-NL" dirty="0"/>
          </a:p>
        </p:txBody>
      </p:sp>
    </p:spTree>
    <p:extLst>
      <p:ext uri="{BB962C8B-B14F-4D97-AF65-F5344CB8AC3E}">
        <p14:creationId xmlns:p14="http://schemas.microsoft.com/office/powerpoint/2010/main" val="3925766074"/>
      </p:ext>
    </p:extLst>
  </p:cSld>
  <p:clrMap bg1="lt1" tx1="dk1" bg2="lt2" tx2="dk2" accent1="accent1" accent2="accent2" accent3="accent3" accent4="accent4" accent5="accent5" accent6="accent6" hlink="hlink" folHlink="folHlink"/>
  <p:hf ftr="0"/>
  <p:notesStyle>
    <a:lvl1pPr marL="0" algn="l" defTabSz="914342" rtl="0" eaLnBrk="1" latinLnBrk="0" hangingPunct="1">
      <a:defRPr sz="1200" kern="1200">
        <a:solidFill>
          <a:schemeClr val="tx1"/>
        </a:solidFill>
        <a:latin typeface="+mn-lt"/>
        <a:ea typeface="+mn-ea"/>
        <a:cs typeface="+mn-cs"/>
      </a:defRPr>
    </a:lvl1pPr>
    <a:lvl2pPr marL="457171" algn="l" defTabSz="914342" rtl="0" eaLnBrk="1" latinLnBrk="0" hangingPunct="1">
      <a:defRPr sz="1200" kern="1200">
        <a:solidFill>
          <a:schemeClr val="tx1"/>
        </a:solidFill>
        <a:latin typeface="+mn-lt"/>
        <a:ea typeface="+mn-ea"/>
        <a:cs typeface="+mn-cs"/>
      </a:defRPr>
    </a:lvl2pPr>
    <a:lvl3pPr marL="914342" algn="l" defTabSz="914342" rtl="0" eaLnBrk="1" latinLnBrk="0" hangingPunct="1">
      <a:defRPr sz="1200" kern="1200">
        <a:solidFill>
          <a:schemeClr val="tx1"/>
        </a:solidFill>
        <a:latin typeface="+mn-lt"/>
        <a:ea typeface="+mn-ea"/>
        <a:cs typeface="+mn-cs"/>
      </a:defRPr>
    </a:lvl3pPr>
    <a:lvl4pPr marL="1371513" algn="l" defTabSz="914342" rtl="0" eaLnBrk="1" latinLnBrk="0" hangingPunct="1">
      <a:defRPr sz="1200" kern="1200">
        <a:solidFill>
          <a:schemeClr val="tx1"/>
        </a:solidFill>
        <a:latin typeface="+mn-lt"/>
        <a:ea typeface="+mn-ea"/>
        <a:cs typeface="+mn-cs"/>
      </a:defRPr>
    </a:lvl4pPr>
    <a:lvl5pPr marL="1828683" algn="l" defTabSz="914342" rtl="0" eaLnBrk="1" latinLnBrk="0" hangingPunct="1">
      <a:defRPr sz="1200" kern="1200">
        <a:solidFill>
          <a:schemeClr val="tx1"/>
        </a:solidFill>
        <a:latin typeface="+mn-lt"/>
        <a:ea typeface="+mn-ea"/>
        <a:cs typeface="+mn-cs"/>
      </a:defRPr>
    </a:lvl5pPr>
    <a:lvl6pPr marL="2285853"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5"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koptekst 3"/>
          <p:cNvSpPr>
            <a:spLocks noGrp="1"/>
          </p:cNvSpPr>
          <p:nvPr>
            <p:ph type="hdr" sz="quarter" idx="10"/>
          </p:nvPr>
        </p:nvSpPr>
        <p:spPr/>
        <p:txBody>
          <a:bodyPr/>
          <a:lstStyle/>
          <a:p>
            <a:r>
              <a:rPr lang="nl-NL"/>
              <a:t>Titel van de presentatie</a:t>
            </a:r>
            <a:endParaRPr lang="nl-NL" dirty="0"/>
          </a:p>
        </p:txBody>
      </p:sp>
      <p:sp>
        <p:nvSpPr>
          <p:cNvPr id="5" name="Tijdelijke aanduiding voor datum 4"/>
          <p:cNvSpPr>
            <a:spLocks noGrp="1"/>
          </p:cNvSpPr>
          <p:nvPr>
            <p:ph type="dt" idx="11"/>
          </p:nvPr>
        </p:nvSpPr>
        <p:spPr/>
        <p:txBody>
          <a:bodyPr/>
          <a:lstStyle/>
          <a:p>
            <a:fld id="{E6EC21D8-2BA0-4B3C-980A-4A3FF683EAE5}" type="datetime8">
              <a:rPr lang="nl-NL" smtClean="0"/>
              <a:t>18-6-2018 16:45</a:t>
            </a:fld>
            <a:endParaRPr lang="nl-NL" dirty="0"/>
          </a:p>
        </p:txBody>
      </p:sp>
      <p:sp>
        <p:nvSpPr>
          <p:cNvPr id="6" name="Tijdelijke aanduiding voor dianummer 5"/>
          <p:cNvSpPr>
            <a:spLocks noGrp="1"/>
          </p:cNvSpPr>
          <p:nvPr>
            <p:ph type="sldNum" sz="quarter" idx="12"/>
          </p:nvPr>
        </p:nvSpPr>
        <p:spPr/>
        <p:txBody>
          <a:bodyPr/>
          <a:lstStyle/>
          <a:p>
            <a:fld id="{801935DF-413D-4C75-8A60-925A728E0BBB}" type="slidenum">
              <a:rPr lang="nl-NL" smtClean="0"/>
              <a:t>1</a:t>
            </a:fld>
            <a:endParaRPr lang="nl-NL" dirty="0"/>
          </a:p>
        </p:txBody>
      </p:sp>
    </p:spTree>
    <p:extLst>
      <p:ext uri="{BB962C8B-B14F-4D97-AF65-F5344CB8AC3E}">
        <p14:creationId xmlns:p14="http://schemas.microsoft.com/office/powerpoint/2010/main" val="3956414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4625" lvl="1" indent="0">
              <a:spcAft>
                <a:spcPts val="0"/>
              </a:spcAft>
              <a:buNone/>
            </a:pPr>
            <a:r>
              <a:rPr lang="nl-NL" sz="1600" dirty="0"/>
              <a:t>Alliander NV is een groep, waarin verschillende bedrijven actief zijn. Zij richten zich op netbeheer, infra en/of services.</a:t>
            </a:r>
            <a:br>
              <a:rPr lang="nl-NL" sz="1600" dirty="0"/>
            </a:br>
            <a:endParaRPr lang="nl-NL" sz="1600" dirty="0"/>
          </a:p>
          <a:p>
            <a:pPr marL="174625" lvl="1" indent="0">
              <a:spcAft>
                <a:spcPts val="0"/>
              </a:spcAft>
              <a:buNone/>
            </a:pPr>
            <a:r>
              <a:rPr lang="nl-NL" sz="1400" dirty="0"/>
              <a:t>Liander; beheert het netwerk voor gas en elektriciteit en vervult hiermee de wettelijke taak van de netbeheerder. </a:t>
            </a:r>
            <a:br>
              <a:rPr lang="nl-NL" sz="1400" dirty="0"/>
            </a:br>
            <a:endParaRPr lang="nl-NL" sz="1400" dirty="0"/>
          </a:p>
          <a:p>
            <a:pPr marL="174625" lvl="1" indent="0">
              <a:spcAft>
                <a:spcPts val="0"/>
              </a:spcAft>
              <a:buNone/>
            </a:pPr>
            <a:r>
              <a:rPr lang="nl-NL" sz="1400" dirty="0"/>
              <a:t>Alliander DGO valt onder de andere netwerkactiviteiten van Alliander en acteert hiermee in het vrije domein van het netwerkbedrijf. Hierdoor mogen wij ook actief zijn in gebieden buiten het Liander gebied. Maar dat is hier niet aan de orde. </a:t>
            </a:r>
          </a:p>
          <a:p>
            <a:pPr marL="174625" lvl="1" indent="0">
              <a:spcAft>
                <a:spcPts val="0"/>
              </a:spcAft>
              <a:buNone/>
            </a:pPr>
            <a:endParaRPr lang="nl-NL" sz="1400" dirty="0"/>
          </a:p>
          <a:p>
            <a:pPr marL="174625" lvl="1" indent="0">
              <a:spcAft>
                <a:spcPts val="0"/>
              </a:spcAft>
              <a:buNone/>
            </a:pPr>
            <a:r>
              <a:rPr lang="nl-NL" sz="1400" dirty="0"/>
              <a:t>Het ontwikkelen, realiseren en beheren van andere energie infrastructuren dan aardgas en elektriciteit, zoals warmte valt ook in het vrije domein. Marktpartijen mogen op deze markt zelfstandig acteren. </a:t>
            </a:r>
          </a:p>
        </p:txBody>
      </p:sp>
      <p:sp>
        <p:nvSpPr>
          <p:cNvPr id="4" name="Tijdelijke aanduiding voor koptekst 3"/>
          <p:cNvSpPr>
            <a:spLocks noGrp="1"/>
          </p:cNvSpPr>
          <p:nvPr>
            <p:ph type="hdr" sz="quarter" idx="10"/>
          </p:nvPr>
        </p:nvSpPr>
        <p:spPr/>
        <p:txBody>
          <a:bodyPr/>
          <a:lstStyle/>
          <a:p>
            <a:r>
              <a:rPr lang="nl-NL"/>
              <a:t>Titel van de presentatie</a:t>
            </a:r>
          </a:p>
        </p:txBody>
      </p:sp>
      <p:sp>
        <p:nvSpPr>
          <p:cNvPr id="5" name="Tijdelijke aanduiding voor datum 4"/>
          <p:cNvSpPr>
            <a:spLocks noGrp="1"/>
          </p:cNvSpPr>
          <p:nvPr>
            <p:ph type="dt" idx="11"/>
          </p:nvPr>
        </p:nvSpPr>
        <p:spPr/>
        <p:txBody>
          <a:bodyPr/>
          <a:lstStyle/>
          <a:p>
            <a:fld id="{E6EC21D8-2BA0-4B3C-980A-4A3FF683EAE5}" type="datetime8">
              <a:rPr lang="nl-NL" smtClean="0"/>
              <a:t>18-6-2018 16:45</a:t>
            </a:fld>
            <a:endParaRPr lang="nl-NL"/>
          </a:p>
        </p:txBody>
      </p:sp>
      <p:sp>
        <p:nvSpPr>
          <p:cNvPr id="6" name="Tijdelijke aanduiding voor dianummer 5"/>
          <p:cNvSpPr>
            <a:spLocks noGrp="1"/>
          </p:cNvSpPr>
          <p:nvPr>
            <p:ph type="sldNum" sz="quarter" idx="12"/>
          </p:nvPr>
        </p:nvSpPr>
        <p:spPr/>
        <p:txBody>
          <a:bodyPr/>
          <a:lstStyle/>
          <a:p>
            <a:fld id="{801935DF-413D-4C75-8A60-925A728E0BBB}" type="slidenum">
              <a:rPr lang="nl-NL" smtClean="0"/>
              <a:t>2</a:t>
            </a:fld>
            <a:endParaRPr lang="nl-NL"/>
          </a:p>
        </p:txBody>
      </p:sp>
    </p:spTree>
    <p:extLst>
      <p:ext uri="{BB962C8B-B14F-4D97-AF65-F5344CB8AC3E}">
        <p14:creationId xmlns:p14="http://schemas.microsoft.com/office/powerpoint/2010/main" val="2925722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nl-NL"/>
              <a:t>Titel van de presentatie</a:t>
            </a:r>
            <a:endParaRPr lang="nl-NL" dirty="0"/>
          </a:p>
        </p:txBody>
      </p:sp>
      <p:sp>
        <p:nvSpPr>
          <p:cNvPr id="5" name="Date Placeholder 4"/>
          <p:cNvSpPr>
            <a:spLocks noGrp="1"/>
          </p:cNvSpPr>
          <p:nvPr>
            <p:ph type="dt" idx="11"/>
          </p:nvPr>
        </p:nvSpPr>
        <p:spPr/>
        <p:txBody>
          <a:bodyPr/>
          <a:lstStyle/>
          <a:p>
            <a:fld id="{058B61DB-C4FE-49C5-B1E1-9F82F8C76F7A}" type="datetime8">
              <a:rPr lang="nl-NL" smtClean="0"/>
              <a:t>18-6-2018 16:45</a:t>
            </a:fld>
            <a:endParaRPr lang="nl-NL" dirty="0"/>
          </a:p>
        </p:txBody>
      </p:sp>
      <p:sp>
        <p:nvSpPr>
          <p:cNvPr id="6" name="Slide Number Placeholder 5"/>
          <p:cNvSpPr>
            <a:spLocks noGrp="1"/>
          </p:cNvSpPr>
          <p:nvPr>
            <p:ph type="sldNum" sz="quarter" idx="12"/>
          </p:nvPr>
        </p:nvSpPr>
        <p:spPr/>
        <p:txBody>
          <a:bodyPr/>
          <a:lstStyle/>
          <a:p>
            <a:fld id="{801935DF-413D-4C75-8A60-925A728E0BBB}" type="slidenum">
              <a:rPr lang="nl-NL" smtClean="0"/>
              <a:t>3</a:t>
            </a:fld>
            <a:endParaRPr lang="nl-NL" dirty="0"/>
          </a:p>
        </p:txBody>
      </p:sp>
    </p:spTree>
    <p:extLst>
      <p:ext uri="{BB962C8B-B14F-4D97-AF65-F5344CB8AC3E}">
        <p14:creationId xmlns:p14="http://schemas.microsoft.com/office/powerpoint/2010/main" val="4072817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fdstuktitel_">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bwMode="black">
          <a:xfrm>
            <a:off x="1158300" y="2876400"/>
            <a:ext cx="5070000" cy="177800"/>
          </a:xfrm>
          <a:prstGeom prst="rect">
            <a:avLst/>
          </a:prstGeom>
        </p:spPr>
        <p:txBody>
          <a:bodyPr lIns="91423" tIns="45712" rIns="91423" bIns="45712"/>
          <a:lstStyle>
            <a:lvl1pPr algn="l">
              <a:defRPr sz="1400" b="0" i="0" baseline="0">
                <a:solidFill>
                  <a:schemeClr val="accent2"/>
                </a:solidFill>
                <a:latin typeface="Arial" pitchFamily="34" charset="0"/>
                <a:cs typeface="Arial" pitchFamily="34" charset="0"/>
              </a:defRPr>
            </a:lvl1pPr>
          </a:lstStyle>
          <a:p>
            <a:r>
              <a:rPr lang="nl-NL" dirty="0"/>
              <a:t>Datum</a:t>
            </a:r>
          </a:p>
        </p:txBody>
      </p:sp>
      <p:sp>
        <p:nvSpPr>
          <p:cNvPr id="5" name="Tijdelijke aanduiding voor voettekst 4"/>
          <p:cNvSpPr>
            <a:spLocks noGrp="1"/>
          </p:cNvSpPr>
          <p:nvPr>
            <p:ph type="ftr" sz="quarter" idx="11"/>
          </p:nvPr>
        </p:nvSpPr>
        <p:spPr bwMode="black">
          <a:xfrm>
            <a:off x="1158300" y="3128400"/>
            <a:ext cx="5070000" cy="177800"/>
          </a:xfrm>
          <a:prstGeom prst="rect">
            <a:avLst/>
          </a:prstGeom>
        </p:spPr>
        <p:txBody>
          <a:bodyPr lIns="91423" tIns="45712" rIns="91423" bIns="45712"/>
          <a:lstStyle>
            <a:lvl1pPr algn="l">
              <a:defRPr sz="1400" b="0" i="0" baseline="0">
                <a:solidFill>
                  <a:schemeClr val="accent2"/>
                </a:solidFill>
                <a:latin typeface="Arial" pitchFamily="34" charset="0"/>
                <a:cs typeface="Arial" pitchFamily="34" charset="0"/>
              </a:defRPr>
            </a:lvl1pPr>
          </a:lstStyle>
          <a:p>
            <a:r>
              <a:rPr lang="nl-NL" dirty="0"/>
              <a:t>Titel van de presentatie</a:t>
            </a:r>
          </a:p>
        </p:txBody>
      </p:sp>
      <p:grpSp>
        <p:nvGrpSpPr>
          <p:cNvPr id="3" name="Groep 2"/>
          <p:cNvGrpSpPr/>
          <p:nvPr userDrawn="1"/>
        </p:nvGrpSpPr>
        <p:grpSpPr>
          <a:xfrm>
            <a:off x="581100" y="1069200"/>
            <a:ext cx="5803200" cy="1604496"/>
            <a:chOff x="536400" y="1069200"/>
            <a:chExt cx="5356800" cy="1604496"/>
          </a:xfrm>
        </p:grpSpPr>
        <p:sp>
          <p:nvSpPr>
            <p:cNvPr id="29" name="Rechthoek 28"/>
            <p:cNvSpPr/>
            <p:nvPr userDrawn="1"/>
          </p:nvSpPr>
          <p:spPr bwMode="black">
            <a:xfrm>
              <a:off x="536400" y="1693185"/>
              <a:ext cx="5356800" cy="632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eaLnBrk="1"/>
              <a:endParaRPr lang="nl-NL" b="1" i="0" baseline="0" dirty="0">
                <a:solidFill>
                  <a:schemeClr val="accent2">
                    <a:lumMod val="60000"/>
                    <a:lumOff val="40000"/>
                  </a:schemeClr>
                </a:solidFill>
                <a:latin typeface="Verdana" pitchFamily="34" charset="0"/>
              </a:endParaRPr>
            </a:p>
          </p:txBody>
        </p:sp>
        <p:sp>
          <p:nvSpPr>
            <p:cNvPr id="6" name="Afgeronde rechthoek 5"/>
            <p:cNvSpPr/>
            <p:nvPr userDrawn="1"/>
          </p:nvSpPr>
          <p:spPr bwMode="black">
            <a:xfrm>
              <a:off x="536400" y="1069200"/>
              <a:ext cx="5356800" cy="748800"/>
            </a:xfrm>
            <a:custGeom>
              <a:avLst/>
              <a:gdLst>
                <a:gd name="connsiteX0" fmla="*/ 0 w 5356800"/>
                <a:gd name="connsiteY0" fmla="*/ 124802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8" fmla="*/ 0 w 5356800"/>
                <a:gd name="connsiteY8" fmla="*/ 124802 h 748800"/>
                <a:gd name="connsiteX0" fmla="*/ 0 w 5356800"/>
                <a:gd name="connsiteY0" fmla="*/ 623998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0" fmla="*/ 0 w 5356800"/>
                <a:gd name="connsiteY0" fmla="*/ 623998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0" fmla="*/ 0 w 5356800"/>
                <a:gd name="connsiteY0" fmla="*/ 623998 h 748800"/>
                <a:gd name="connsiteX1" fmla="*/ 977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800" h="748800">
                  <a:moveTo>
                    <a:pt x="0" y="623998"/>
                  </a:moveTo>
                  <a:cubicBezTo>
                    <a:pt x="326" y="415999"/>
                    <a:pt x="651" y="207999"/>
                    <a:pt x="977" y="0"/>
                  </a:cubicBezTo>
                  <a:lnTo>
                    <a:pt x="5231998" y="0"/>
                  </a:lnTo>
                  <a:cubicBezTo>
                    <a:pt x="5300924" y="0"/>
                    <a:pt x="5356800" y="55876"/>
                    <a:pt x="5356800" y="124802"/>
                  </a:cubicBezTo>
                  <a:lnTo>
                    <a:pt x="5356800" y="623998"/>
                  </a:lnTo>
                  <a:cubicBezTo>
                    <a:pt x="5356800" y="692924"/>
                    <a:pt x="5300924" y="748800"/>
                    <a:pt x="5231998" y="748800"/>
                  </a:cubicBezTo>
                  <a:lnTo>
                    <a:pt x="124802" y="748800"/>
                  </a:lnTo>
                  <a:cubicBezTo>
                    <a:pt x="55876" y="748800"/>
                    <a:pt x="0" y="692924"/>
                    <a:pt x="0" y="62399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eaLnBrk="1"/>
              <a:endParaRPr lang="nl-NL" b="1" i="0" baseline="0" dirty="0">
                <a:latin typeface="Verdana" pitchFamily="34" charset="0"/>
              </a:endParaRPr>
            </a:p>
          </p:txBody>
        </p:sp>
        <p:sp>
          <p:nvSpPr>
            <p:cNvPr id="13" name="Afgeronde rechthoek 12"/>
            <p:cNvSpPr/>
            <p:nvPr userDrawn="1"/>
          </p:nvSpPr>
          <p:spPr bwMode="black">
            <a:xfrm>
              <a:off x="536400" y="1924896"/>
              <a:ext cx="5356800" cy="748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eaLnBrk="1"/>
              <a:endParaRPr lang="nl-NL" b="1" i="0" baseline="0" dirty="0">
                <a:latin typeface="Verdana" pitchFamily="34" charset="0"/>
              </a:endParaRPr>
            </a:p>
          </p:txBody>
        </p:sp>
      </p:grpSp>
      <p:sp>
        <p:nvSpPr>
          <p:cNvPr id="17" name="Tijdelijke aanduiding voor inhoud 2"/>
          <p:cNvSpPr>
            <a:spLocks noGrp="1"/>
          </p:cNvSpPr>
          <p:nvPr>
            <p:ph idx="16" hasCustomPrompt="1"/>
          </p:nvPr>
        </p:nvSpPr>
        <p:spPr bwMode="white">
          <a:xfrm>
            <a:off x="1138800" y="1468801"/>
            <a:ext cx="5070000" cy="720000"/>
          </a:xfrm>
        </p:spPr>
        <p:txBody>
          <a:bodyPr lIns="0" tIns="0" rIns="0" bIns="0">
            <a:normAutofit/>
          </a:bodyPr>
          <a:lstStyle>
            <a:lvl1pPr marL="0" indent="0">
              <a:lnSpc>
                <a:spcPct val="105000"/>
              </a:lnSpc>
              <a:spcBef>
                <a:spcPts val="0"/>
              </a:spcBef>
              <a:spcAft>
                <a:spcPts val="0"/>
              </a:spcAft>
              <a:buClrTx/>
              <a:buFontTx/>
              <a:buNone/>
              <a:defRPr sz="5400">
                <a:solidFill>
                  <a:schemeClr val="bg1"/>
                </a:solidFill>
              </a:defRPr>
            </a:lvl1pPr>
            <a:lvl2pPr marL="174614" indent="0">
              <a:lnSpc>
                <a:spcPct val="110000"/>
              </a:lnSpc>
              <a:spcAft>
                <a:spcPts val="1000"/>
              </a:spcAft>
              <a:buClrTx/>
              <a:buFontTx/>
              <a:buNone/>
              <a:defRPr sz="4400">
                <a:solidFill>
                  <a:schemeClr val="accent6"/>
                </a:solidFill>
              </a:defRPr>
            </a:lvl2pPr>
            <a:lvl3pPr marL="363515" indent="0">
              <a:lnSpc>
                <a:spcPct val="110000"/>
              </a:lnSpc>
              <a:spcAft>
                <a:spcPts val="1000"/>
              </a:spcAft>
              <a:buClrTx/>
              <a:buFontTx/>
              <a:buNone/>
              <a:defRPr sz="4400">
                <a:solidFill>
                  <a:schemeClr val="accent6"/>
                </a:solidFill>
              </a:defRPr>
            </a:lvl3pPr>
            <a:lvl4pPr marL="538128" indent="0">
              <a:lnSpc>
                <a:spcPct val="110000"/>
              </a:lnSpc>
              <a:spcAft>
                <a:spcPts val="1000"/>
              </a:spcAft>
              <a:buClrTx/>
              <a:buFontTx/>
              <a:buNone/>
              <a:defRPr sz="4400">
                <a:solidFill>
                  <a:schemeClr val="accent6"/>
                </a:solidFill>
              </a:defRPr>
            </a:lvl4pPr>
            <a:lvl5pPr marL="712742" indent="0">
              <a:lnSpc>
                <a:spcPct val="110000"/>
              </a:lnSpc>
              <a:spcAft>
                <a:spcPts val="1000"/>
              </a:spcAft>
              <a:buClrTx/>
              <a:buFontTx/>
              <a:buNone/>
              <a:defRPr sz="4400">
                <a:solidFill>
                  <a:schemeClr val="accent6"/>
                </a:solidFill>
              </a:defRPr>
            </a:lvl5pPr>
          </a:lstStyle>
          <a:p>
            <a:pPr lvl="0"/>
            <a:r>
              <a:rPr lang="nl-NL" dirty="0"/>
              <a:t>Titel van het hoofdstuk</a:t>
            </a:r>
          </a:p>
        </p:txBody>
      </p:sp>
      <p:grpSp>
        <p:nvGrpSpPr>
          <p:cNvPr id="16" name="Groep 15"/>
          <p:cNvGrpSpPr/>
          <p:nvPr userDrawn="1"/>
        </p:nvGrpSpPr>
        <p:grpSpPr>
          <a:xfrm>
            <a:off x="6930309" y="0"/>
            <a:ext cx="2977348" cy="1642674"/>
            <a:chOff x="6397200" y="0"/>
            <a:chExt cx="2748321" cy="1642674"/>
          </a:xfrm>
        </p:grpSpPr>
        <p:pic>
          <p:nvPicPr>
            <p:cNvPr id="19" name="Afbeelding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7200" y="90000"/>
              <a:ext cx="2748321" cy="1540007"/>
            </a:xfrm>
            <a:prstGeom prst="rect">
              <a:avLst/>
            </a:prstGeom>
          </p:spPr>
        </p:pic>
        <p:pic>
          <p:nvPicPr>
            <p:cNvPr id="20" name="Afbeelding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6397200" y="0"/>
              <a:ext cx="2748321" cy="1642674"/>
            </a:xfrm>
            <a:prstGeom prst="rect">
              <a:avLst/>
            </a:prstGeom>
          </p:spPr>
        </p:pic>
      </p:grpSp>
      <p:sp>
        <p:nvSpPr>
          <p:cNvPr id="14" name="Tijdelijke aanduiding voor dianummer 5"/>
          <p:cNvSpPr>
            <a:spLocks noGrp="1"/>
          </p:cNvSpPr>
          <p:nvPr>
            <p:ph type="sldNum" sz="quarter" idx="4"/>
          </p:nvPr>
        </p:nvSpPr>
        <p:spPr bwMode="black">
          <a:xfrm>
            <a:off x="9023479" y="6525344"/>
            <a:ext cx="588900" cy="139700"/>
          </a:xfrm>
          <a:prstGeom prst="rect">
            <a:avLst/>
          </a:prstGeom>
        </p:spPr>
        <p:txBody>
          <a:bodyPr vert="horz" lIns="0" tIns="0" rIns="0" bIns="0" rtlCol="0" anchor="t" anchorCtr="0"/>
          <a:lstStyle>
            <a:lvl1pPr algn="r">
              <a:defRPr sz="1100" b="0" i="0" baseline="0">
                <a:solidFill>
                  <a:schemeClr val="accent2"/>
                </a:solidFill>
                <a:latin typeface="Arial" pitchFamily="34" charset="0"/>
                <a:cs typeface="Arial" pitchFamily="34" charset="0"/>
              </a:defRPr>
            </a:lvl1pPr>
          </a:lstStyle>
          <a:p>
            <a:fld id="{52236286-4DC8-46DE-9269-8F728FBC0641}" type="slidenum">
              <a:rPr lang="nl-NL" smtClean="0"/>
              <a:pPr/>
              <a:t>‹nr.›</a:t>
            </a:fld>
            <a:endParaRPr lang="nl-NL" dirty="0"/>
          </a:p>
        </p:txBody>
      </p:sp>
    </p:spTree>
    <p:extLst>
      <p:ext uri="{BB962C8B-B14F-4D97-AF65-F5344CB8AC3E}">
        <p14:creationId xmlns:p14="http://schemas.microsoft.com/office/powerpoint/2010/main" val="296761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dia met opsomtekens_">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21847318"/>
              </p:ext>
            </p:extLst>
          </p:nvPr>
        </p:nvGraphicFramePr>
        <p:xfrm>
          <a:off x="1738" y="1866"/>
          <a:ext cx="1587" cy="1587"/>
        </p:xfrm>
        <a:graphic>
          <a:graphicData uri="http://schemas.openxmlformats.org/presentationml/2006/ole">
            <mc:AlternateContent xmlns:mc="http://schemas.openxmlformats.org/markup-compatibility/2006">
              <mc:Choice xmlns:v="urn:schemas-microsoft-com:vml" Requires="v">
                <p:oleObj spid="_x0000_s2064" name="think-cell Slide" r:id="rId4" imgW="473" imgH="470" progId="TCLayout.ActiveDocument.1">
                  <p:embed/>
                </p:oleObj>
              </mc:Choice>
              <mc:Fallback>
                <p:oleObj name="think-cell Slide" r:id="rId4" imgW="473" imgH="470" progId="TCLayout.ActiveDocument.1">
                  <p:embed/>
                  <p:pic>
                    <p:nvPicPr>
                      <p:cNvPr id="3" name="Object 2" hidden="1"/>
                      <p:cNvPicPr/>
                      <p:nvPr/>
                    </p:nvPicPr>
                    <p:blipFill>
                      <a:blip r:embed="rId5"/>
                      <a:stretch>
                        <a:fillRect/>
                      </a:stretch>
                    </p:blipFill>
                    <p:spPr>
                      <a:xfrm>
                        <a:off x="1738" y="1866"/>
                        <a:ext cx="1587" cy="1587"/>
                      </a:xfrm>
                      <a:prstGeom prst="rect">
                        <a:avLst/>
                      </a:prstGeom>
                    </p:spPr>
                  </p:pic>
                </p:oleObj>
              </mc:Fallback>
            </mc:AlternateContent>
          </a:graphicData>
        </a:graphic>
      </p:graphicFrame>
      <p:sp>
        <p:nvSpPr>
          <p:cNvPr id="2" name="Titel 1"/>
          <p:cNvSpPr>
            <a:spLocks noGrp="1"/>
          </p:cNvSpPr>
          <p:nvPr>
            <p:ph type="title"/>
          </p:nvPr>
        </p:nvSpPr>
        <p:spPr>
          <a:xfrm>
            <a:off x="580316" y="535047"/>
            <a:ext cx="7215000" cy="652954"/>
          </a:xfrm>
        </p:spPr>
        <p:txBody>
          <a:bodyPr/>
          <a:lstStyle>
            <a:lvl1pPr>
              <a:defRPr sz="2200" b="1"/>
            </a:lvl1pPr>
          </a:lstStyle>
          <a:p>
            <a:r>
              <a:rPr lang="nl-NL" dirty="0"/>
              <a:t>Klik om de stijl te bewerken</a:t>
            </a: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pPr/>
              <a:t>‹nr.›</a:t>
            </a:fld>
            <a:endParaRPr lang="nl-NL" dirty="0"/>
          </a:p>
        </p:txBody>
      </p:sp>
      <p:sp>
        <p:nvSpPr>
          <p:cNvPr id="6" name="Tijdelijke aanduiding voor inhoud 2"/>
          <p:cNvSpPr>
            <a:spLocks noGrp="1"/>
          </p:cNvSpPr>
          <p:nvPr>
            <p:ph idx="1" hasCustomPrompt="1"/>
          </p:nvPr>
        </p:nvSpPr>
        <p:spPr>
          <a:xfrm>
            <a:off x="581100" y="1484785"/>
            <a:ext cx="8190000" cy="4383216"/>
          </a:xfrm>
        </p:spPr>
        <p:txBody>
          <a:bodyPr lIns="0" tIns="0" rIns="0" bIns="0">
            <a:noAutofit/>
          </a:bodyPr>
          <a:lstStyle>
            <a:lvl1pPr marL="0" indent="0">
              <a:lnSpc>
                <a:spcPct val="100000"/>
              </a:lnSpc>
              <a:spcAft>
                <a:spcPts val="0"/>
              </a:spcAft>
              <a:buClr>
                <a:schemeClr val="accent4"/>
              </a:buClr>
              <a:buFont typeface="Arial" pitchFamily="34" charset="0"/>
              <a:buNone/>
              <a:defRPr/>
            </a:lvl1pPr>
            <a:lvl2pPr marL="444472" indent="-260334">
              <a:lnSpc>
                <a:spcPct val="100000"/>
              </a:lnSpc>
              <a:spcAft>
                <a:spcPts val="0"/>
              </a:spcAft>
              <a:buClr>
                <a:schemeClr val="accent1"/>
              </a:buClr>
              <a:buFont typeface="Arial" pitchFamily="34" charset="0"/>
              <a:buChar char="•"/>
              <a:defRPr lang="nl-NL" sz="1600" smtClean="0">
                <a:cs typeface="Arial" charset="0"/>
              </a:defRPr>
            </a:lvl2pPr>
            <a:lvl3pPr marL="723854" indent="-190488">
              <a:lnSpc>
                <a:spcPct val="100000"/>
              </a:lnSpc>
              <a:spcAft>
                <a:spcPts val="0"/>
              </a:spcAft>
              <a:buClr>
                <a:schemeClr val="accent1"/>
              </a:buClr>
              <a:buFontTx/>
              <a:buChar char="-"/>
              <a:defRPr lang="nl-NL" sz="1600" smtClean="0">
                <a:cs typeface="Arial" charset="0"/>
              </a:defRPr>
            </a:lvl3pPr>
            <a:lvl4pPr marL="712743" indent="-174614">
              <a:lnSpc>
                <a:spcPct val="110000"/>
              </a:lnSpc>
              <a:spcAft>
                <a:spcPts val="1000"/>
              </a:spcAft>
              <a:buClrTx/>
              <a:buFont typeface="Arial" pitchFamily="34" charset="0"/>
              <a:buChar char="-"/>
              <a:defRPr/>
            </a:lvl4pPr>
            <a:lvl5pPr marL="901643" indent="-188901">
              <a:lnSpc>
                <a:spcPct val="110000"/>
              </a:lnSpc>
              <a:spcAft>
                <a:spcPts val="1000"/>
              </a:spcAft>
              <a:buClrTx/>
              <a:buFont typeface="Arial" pitchFamily="34" charset="0"/>
              <a:buChar char="-"/>
              <a:defRPr/>
            </a:lvl5pPr>
          </a:lstStyle>
          <a:p>
            <a:pPr marL="0" indent="0">
              <a:lnSpc>
                <a:spcPct val="100000"/>
              </a:lnSpc>
              <a:spcAft>
                <a:spcPts val="0"/>
              </a:spcAft>
              <a:buClr>
                <a:schemeClr val="accent4"/>
              </a:buClr>
              <a:buNone/>
            </a:pPr>
            <a:r>
              <a:rPr lang="nl-NL" sz="1600" b="1" dirty="0">
                <a:cs typeface="Arial" charset="0"/>
              </a:rPr>
              <a:t>Hoofdpunten vetgedrukt</a:t>
            </a:r>
          </a:p>
          <a:p>
            <a:pPr marL="444472" lvl="1" indent="-260334">
              <a:lnSpc>
                <a:spcPct val="100000"/>
              </a:lnSpc>
              <a:spcAft>
                <a:spcPts val="0"/>
              </a:spcAft>
              <a:buClr>
                <a:schemeClr val="accent2"/>
              </a:buClr>
              <a:buFont typeface="Arial" pitchFamily="34" charset="0"/>
              <a:buChar char="•"/>
            </a:pPr>
            <a:r>
              <a:rPr lang="nl-NL" sz="1600" dirty="0" err="1">
                <a:latin typeface="+mn-lt"/>
                <a:cs typeface="Arial" charset="0"/>
              </a:rPr>
              <a:t>Subpunt</a:t>
            </a:r>
            <a:r>
              <a:rPr lang="nl-NL" sz="1600" dirty="0">
                <a:latin typeface="+mn-lt"/>
                <a:cs typeface="Arial" charset="0"/>
              </a:rPr>
              <a:t> niet vet</a:t>
            </a:r>
          </a:p>
          <a:p>
            <a:pPr marL="723854" lvl="2" indent="-190488">
              <a:lnSpc>
                <a:spcPct val="100000"/>
              </a:lnSpc>
              <a:spcAft>
                <a:spcPts val="0"/>
              </a:spcAft>
              <a:buClr>
                <a:schemeClr val="accent2"/>
              </a:buClr>
              <a:buFontTx/>
              <a:buChar char="-"/>
            </a:pPr>
            <a:r>
              <a:rPr lang="nl-NL" sz="1600" dirty="0">
                <a:latin typeface="+mn-lt"/>
                <a:cs typeface="Arial" charset="0"/>
              </a:rPr>
              <a:t>sub-</a:t>
            </a:r>
            <a:r>
              <a:rPr lang="nl-NL" sz="1600" dirty="0" err="1">
                <a:latin typeface="+mn-lt"/>
                <a:cs typeface="Arial" charset="0"/>
              </a:rPr>
              <a:t>subpunt</a:t>
            </a:r>
            <a:r>
              <a:rPr lang="nl-NL" sz="1600" dirty="0">
                <a:latin typeface="+mn-lt"/>
                <a:cs typeface="Arial" charset="0"/>
              </a:rPr>
              <a:t> niet vet; geen hoofdletter in begin</a:t>
            </a:r>
          </a:p>
        </p:txBody>
      </p:sp>
    </p:spTree>
    <p:extLst>
      <p:ext uri="{BB962C8B-B14F-4D97-AF65-F5344CB8AC3E}">
        <p14:creationId xmlns:p14="http://schemas.microsoft.com/office/powerpoint/2010/main" val="370897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ge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a:xfrm>
            <a:off x="580316" y="535047"/>
            <a:ext cx="7215000" cy="652954"/>
          </a:xfrm>
        </p:spPr>
        <p:txBody>
          <a:bodyPr/>
          <a:lstStyle>
            <a:lvl1pPr>
              <a:defRPr sz="2200" b="1"/>
            </a:lvl1pPr>
          </a:lstStyle>
          <a:p>
            <a:r>
              <a:rPr lang="nl-NL" dirty="0"/>
              <a:t>Klik om de stijl te bewerken</a:t>
            </a: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pPr/>
              <a:t>‹nr.›</a:t>
            </a:fld>
            <a:endParaRPr lang="nl-NL" dirty="0"/>
          </a:p>
        </p:txBody>
      </p:sp>
      <p:sp>
        <p:nvSpPr>
          <p:cNvPr id="6" name="Tijdelijke aanduiding voor inhoud 2"/>
          <p:cNvSpPr>
            <a:spLocks noGrp="1"/>
          </p:cNvSpPr>
          <p:nvPr>
            <p:ph idx="1"/>
          </p:nvPr>
        </p:nvSpPr>
        <p:spPr>
          <a:xfrm>
            <a:off x="5226030" y="1412776"/>
            <a:ext cx="3545070" cy="2666024"/>
          </a:xfrm>
        </p:spPr>
        <p:txBody>
          <a:bodyPr lIns="0" tIns="0" rIns="0" bIns="0">
            <a:noAutofit/>
          </a:bodyPr>
          <a:lstStyle>
            <a:lvl1pPr>
              <a:lnSpc>
                <a:spcPct val="110000"/>
              </a:lnSpc>
              <a:spcAft>
                <a:spcPts val="1000"/>
              </a:spcAft>
              <a:defRPr/>
            </a:lvl1pPr>
            <a:lvl2pPr>
              <a:lnSpc>
                <a:spcPct val="110000"/>
              </a:lnSpc>
              <a:spcAft>
                <a:spcPts val="1000"/>
              </a:spcAft>
              <a:defRPr/>
            </a:lvl2pPr>
            <a:lvl3pPr>
              <a:lnSpc>
                <a:spcPct val="110000"/>
              </a:lnSpc>
              <a:spcAft>
                <a:spcPts val="1000"/>
              </a:spcAft>
              <a:defRPr/>
            </a:lvl3pPr>
            <a:lvl4pPr>
              <a:lnSpc>
                <a:spcPct val="110000"/>
              </a:lnSpc>
              <a:spcAft>
                <a:spcPts val="1000"/>
              </a:spcAft>
              <a:defRPr/>
            </a:lvl4pPr>
            <a:lvl5pPr>
              <a:lnSpc>
                <a:spcPct val="110000"/>
              </a:lnSpc>
              <a:spcAft>
                <a:spcPts val="1000"/>
              </a:spcAf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2"/>
          <p:cNvSpPr>
            <a:spLocks noGrp="1"/>
          </p:cNvSpPr>
          <p:nvPr>
            <p:ph type="pic" idx="13"/>
          </p:nvPr>
        </p:nvSpPr>
        <p:spPr>
          <a:xfrm>
            <a:off x="581100" y="1478338"/>
            <a:ext cx="4449900" cy="2589662"/>
          </a:xfrm>
        </p:spPr>
        <p:txBody>
          <a:bodyPr/>
          <a:lstStyle>
            <a:lvl1pPr marL="0" indent="0">
              <a:buNone/>
              <a:defRPr sz="1900"/>
            </a:lvl1pPr>
            <a:lvl2pPr marL="457171" indent="0">
              <a:buNone/>
              <a:defRPr sz="2800"/>
            </a:lvl2pPr>
            <a:lvl3pPr marL="914342" indent="0">
              <a:buNone/>
              <a:defRPr sz="2400"/>
            </a:lvl3pPr>
            <a:lvl4pPr marL="1371513" indent="0">
              <a:buNone/>
              <a:defRPr sz="2000"/>
            </a:lvl4pPr>
            <a:lvl5pPr marL="1828683" indent="0">
              <a:buNone/>
              <a:defRPr sz="2000"/>
            </a:lvl5pPr>
            <a:lvl6pPr marL="2285853" indent="0">
              <a:buNone/>
              <a:defRPr sz="2000"/>
            </a:lvl6pPr>
            <a:lvl7pPr marL="2743024" indent="0">
              <a:buNone/>
              <a:defRPr sz="2000"/>
            </a:lvl7pPr>
            <a:lvl8pPr marL="3200195" indent="0">
              <a:buNone/>
              <a:defRPr sz="2000"/>
            </a:lvl8pPr>
            <a:lvl9pPr marL="3657366" indent="0">
              <a:buNone/>
              <a:defRPr sz="2000"/>
            </a:lvl9pPr>
          </a:lstStyle>
          <a:p>
            <a:r>
              <a:rPr lang="nl-NL" dirty="0"/>
              <a:t>Klik op het pictogram als u een afbeelding wilt toevoegen</a:t>
            </a:r>
          </a:p>
        </p:txBody>
      </p:sp>
      <p:sp>
        <p:nvSpPr>
          <p:cNvPr id="11" name="Tijdelijke aanduiding voor inhoud 2"/>
          <p:cNvSpPr>
            <a:spLocks noGrp="1"/>
          </p:cNvSpPr>
          <p:nvPr>
            <p:ph idx="14"/>
          </p:nvPr>
        </p:nvSpPr>
        <p:spPr>
          <a:xfrm>
            <a:off x="581100" y="4222800"/>
            <a:ext cx="8190000" cy="1648800"/>
          </a:xfrm>
        </p:spPr>
        <p:txBody>
          <a:bodyPr lIns="0" tIns="0" rIns="0" bIns="0">
            <a:noAutofit/>
          </a:bodyPr>
          <a:lstStyle>
            <a:lvl1pPr>
              <a:lnSpc>
                <a:spcPct val="110000"/>
              </a:lnSpc>
              <a:spcAft>
                <a:spcPts val="1000"/>
              </a:spcAft>
              <a:defRPr/>
            </a:lvl1pPr>
            <a:lvl2pPr>
              <a:lnSpc>
                <a:spcPct val="110000"/>
              </a:lnSpc>
              <a:spcAft>
                <a:spcPts val="1000"/>
              </a:spcAft>
              <a:defRPr/>
            </a:lvl2pPr>
            <a:lvl3pPr>
              <a:lnSpc>
                <a:spcPct val="110000"/>
              </a:lnSpc>
              <a:spcAft>
                <a:spcPts val="1000"/>
              </a:spcAft>
              <a:defRPr/>
            </a:lvl3pPr>
            <a:lvl4pPr>
              <a:lnSpc>
                <a:spcPct val="110000"/>
              </a:lnSpc>
              <a:spcAft>
                <a:spcPts val="1000"/>
              </a:spcAft>
              <a:defRPr/>
            </a:lvl4pPr>
            <a:lvl5pPr>
              <a:lnSpc>
                <a:spcPct val="110000"/>
              </a:lnSpc>
              <a:spcAft>
                <a:spcPts val="1000"/>
              </a:spcAf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02650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a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a:xfrm>
            <a:off x="580316" y="535046"/>
            <a:ext cx="7215000" cy="661706"/>
          </a:xfrm>
        </p:spPr>
        <p:txBody>
          <a:bodyPr/>
          <a:lstStyle>
            <a:lvl1pPr>
              <a:defRPr sz="2200" b="1"/>
            </a:lvl1pPr>
          </a:lstStyle>
          <a:p>
            <a:r>
              <a:rPr lang="nl-NL" dirty="0"/>
              <a:t>Klik om de stijl te bewerken</a:t>
            </a: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pPr/>
              <a:t>‹nr.›</a:t>
            </a:fld>
            <a:endParaRPr lang="nl-NL" dirty="0"/>
          </a:p>
        </p:txBody>
      </p:sp>
      <p:sp>
        <p:nvSpPr>
          <p:cNvPr id="6" name="Tijdelijke aanduiding voor inhoud 2"/>
          <p:cNvSpPr>
            <a:spLocks noGrp="1"/>
          </p:cNvSpPr>
          <p:nvPr>
            <p:ph idx="1"/>
          </p:nvPr>
        </p:nvSpPr>
        <p:spPr>
          <a:xfrm>
            <a:off x="4773600" y="1412776"/>
            <a:ext cx="3997500" cy="4455224"/>
          </a:xfrm>
        </p:spPr>
        <p:txBody>
          <a:bodyPr lIns="0" tIns="0" rIns="0" bIns="0">
            <a:noAutofit/>
          </a:bodyPr>
          <a:lstStyle>
            <a:lvl1pPr>
              <a:lnSpc>
                <a:spcPct val="110000"/>
              </a:lnSpc>
              <a:spcAft>
                <a:spcPts val="1000"/>
              </a:spcAft>
              <a:defRPr/>
            </a:lvl1pPr>
            <a:lvl2pPr>
              <a:lnSpc>
                <a:spcPct val="110000"/>
              </a:lnSpc>
              <a:spcAft>
                <a:spcPts val="1000"/>
              </a:spcAft>
              <a:defRPr/>
            </a:lvl2pPr>
            <a:lvl3pPr>
              <a:lnSpc>
                <a:spcPct val="110000"/>
              </a:lnSpc>
              <a:spcAft>
                <a:spcPts val="1000"/>
              </a:spcAft>
              <a:defRPr/>
            </a:lvl3pPr>
            <a:lvl4pPr>
              <a:lnSpc>
                <a:spcPct val="110000"/>
              </a:lnSpc>
              <a:spcAft>
                <a:spcPts val="1000"/>
              </a:spcAft>
              <a:defRPr/>
            </a:lvl4pPr>
            <a:lvl5pPr>
              <a:lnSpc>
                <a:spcPct val="110000"/>
              </a:lnSpc>
              <a:spcAft>
                <a:spcPts val="1000"/>
              </a:spcAf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2"/>
          <p:cNvSpPr>
            <a:spLocks noGrp="1"/>
          </p:cNvSpPr>
          <p:nvPr>
            <p:ph type="pic" idx="13"/>
          </p:nvPr>
        </p:nvSpPr>
        <p:spPr>
          <a:xfrm>
            <a:off x="581100" y="1481318"/>
            <a:ext cx="3997500" cy="4386682"/>
          </a:xfrm>
        </p:spPr>
        <p:txBody>
          <a:bodyPr/>
          <a:lstStyle>
            <a:lvl1pPr marL="0" indent="0">
              <a:buNone/>
              <a:defRPr sz="1900"/>
            </a:lvl1pPr>
            <a:lvl2pPr marL="457171" indent="0">
              <a:buNone/>
              <a:defRPr sz="2800"/>
            </a:lvl2pPr>
            <a:lvl3pPr marL="914342" indent="0">
              <a:buNone/>
              <a:defRPr sz="2400"/>
            </a:lvl3pPr>
            <a:lvl4pPr marL="1371513" indent="0">
              <a:buNone/>
              <a:defRPr sz="2000"/>
            </a:lvl4pPr>
            <a:lvl5pPr marL="1828683" indent="0">
              <a:buNone/>
              <a:defRPr sz="2000"/>
            </a:lvl5pPr>
            <a:lvl6pPr marL="2285853" indent="0">
              <a:buNone/>
              <a:defRPr sz="2000"/>
            </a:lvl6pPr>
            <a:lvl7pPr marL="2743024" indent="0">
              <a:buNone/>
              <a:defRPr sz="2000"/>
            </a:lvl7pPr>
            <a:lvl8pPr marL="3200195" indent="0">
              <a:buNone/>
              <a:defRPr sz="2000"/>
            </a:lvl8pPr>
            <a:lvl9pPr marL="3657366"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428087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5244425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8"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5190F8C6-3A53-4BAF-B40B-21B97289ACEC}" type="slidenum">
              <a:rPr lang="en-US"/>
              <a:pPr/>
              <a:t>‹nr.›</a:t>
            </a:fld>
            <a:endParaRPr lang="en-US" dirty="0"/>
          </a:p>
        </p:txBody>
      </p:sp>
      <p:sp>
        <p:nvSpPr>
          <p:cNvPr id="4" name="Tijdelijke aanduiding voor datum 3"/>
          <p:cNvSpPr>
            <a:spLocks noGrp="1"/>
          </p:cNvSpPr>
          <p:nvPr>
            <p:ph type="dt" sz="half" idx="11"/>
          </p:nvPr>
        </p:nvSpPr>
        <p:spPr>
          <a:xfrm>
            <a:off x="581101" y="6457652"/>
            <a:ext cx="8190000" cy="139700"/>
          </a:xfrm>
          <a:prstGeom prst="rect">
            <a:avLst/>
          </a:prstGeom>
        </p:spPr>
        <p:txBody>
          <a:bodyPr/>
          <a:lstStyle>
            <a:lvl1pPr>
              <a:defRPr/>
            </a:lvl1pPr>
          </a:lstStyle>
          <a:p>
            <a:r>
              <a:rPr lang="nl-NL"/>
              <a:t>Datum</a:t>
            </a:r>
            <a:endParaRPr lang="nl-NL" dirty="0"/>
          </a:p>
        </p:txBody>
      </p:sp>
    </p:spTree>
    <p:extLst>
      <p:ext uri="{BB962C8B-B14F-4D97-AF65-F5344CB8AC3E}">
        <p14:creationId xmlns:p14="http://schemas.microsoft.com/office/powerpoint/2010/main" val="125087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dia_">
    <p:spTree>
      <p:nvGrpSpPr>
        <p:cNvPr id="1" name=""/>
        <p:cNvGrpSpPr/>
        <p:nvPr/>
      </p:nvGrpSpPr>
      <p:grpSpPr>
        <a:xfrm>
          <a:off x="0" y="0"/>
          <a:ext cx="0" cy="0"/>
          <a:chOff x="0" y="0"/>
          <a:chExt cx="0" cy="0"/>
        </a:xfrm>
      </p:grpSpPr>
      <p:grpSp>
        <p:nvGrpSpPr>
          <p:cNvPr id="6" name="Groep 5"/>
          <p:cNvGrpSpPr/>
          <p:nvPr/>
        </p:nvGrpSpPr>
        <p:grpSpPr>
          <a:xfrm>
            <a:off x="578945" y="1199849"/>
            <a:ext cx="6577557" cy="2786400"/>
            <a:chOff x="535677" y="1068908"/>
            <a:chExt cx="6071591" cy="2786400"/>
          </a:xfrm>
        </p:grpSpPr>
        <p:sp>
          <p:nvSpPr>
            <p:cNvPr id="31" name="Afgeronde rechthoek 16"/>
            <p:cNvSpPr/>
            <p:nvPr/>
          </p:nvSpPr>
          <p:spPr bwMode="black">
            <a:xfrm>
              <a:off x="536400" y="3105696"/>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nl-NL" sz="1463" b="1" i="0" u="none" strike="noStrike" kern="1200" cap="none" spc="0" normalizeH="0" baseline="0" noProof="0">
                <a:ln>
                  <a:noFill/>
                </a:ln>
                <a:solidFill>
                  <a:srgbClr val="E66E00">
                    <a:lumMod val="60000"/>
                    <a:lumOff val="40000"/>
                  </a:srgbClr>
                </a:solidFill>
                <a:effectLst/>
                <a:uLnTx/>
                <a:uFillTx/>
                <a:latin typeface="Verdana" pitchFamily="34" charset="0"/>
                <a:ea typeface="+mn-ea"/>
                <a:cs typeface="+mn-cs"/>
              </a:endParaRPr>
            </a:p>
          </p:txBody>
        </p:sp>
        <p:sp>
          <p:nvSpPr>
            <p:cNvPr id="29" name="Rechthoek 28"/>
            <p:cNvSpPr/>
            <p:nvPr/>
          </p:nvSpPr>
          <p:spPr bwMode="black">
            <a:xfrm>
              <a:off x="536400" y="1693185"/>
              <a:ext cx="6069600" cy="1915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nl-NL" sz="1463" b="1" i="0" u="none" strike="noStrike" kern="1200" cap="none" spc="0" normalizeH="0" baseline="0" noProof="0">
                <a:ln>
                  <a:noFill/>
                </a:ln>
                <a:solidFill>
                  <a:srgbClr val="E66E00">
                    <a:lumMod val="60000"/>
                    <a:lumOff val="40000"/>
                  </a:srgbClr>
                </a:solidFill>
                <a:effectLst/>
                <a:uLnTx/>
                <a:uFillTx/>
                <a:latin typeface="Verdana" pitchFamily="34" charset="0"/>
                <a:ea typeface="+mn-ea"/>
                <a:cs typeface="+mn-cs"/>
              </a:endParaRPr>
            </a:p>
          </p:txBody>
        </p:sp>
        <p:sp>
          <p:nvSpPr>
            <p:cNvPr id="17" name="Afgeronde rechthoek 16"/>
            <p:cNvSpPr/>
            <p:nvPr/>
          </p:nvSpPr>
          <p:spPr bwMode="black">
            <a:xfrm>
              <a:off x="535677" y="1068908"/>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nl-NL" sz="1463" b="1" i="0" u="none" strike="noStrike" kern="1200" cap="none" spc="0" normalizeH="0" baseline="0" noProof="0">
                <a:ln>
                  <a:noFill/>
                </a:ln>
                <a:solidFill>
                  <a:srgbClr val="E66E00">
                    <a:lumMod val="60000"/>
                    <a:lumOff val="40000"/>
                  </a:srgbClr>
                </a:solidFill>
                <a:effectLst/>
                <a:uLnTx/>
                <a:uFillTx/>
                <a:latin typeface="Verdana" pitchFamily="34" charset="0"/>
                <a:ea typeface="+mn-ea"/>
                <a:cs typeface="+mn-cs"/>
              </a:endParaRPr>
            </a:p>
          </p:txBody>
        </p:sp>
      </p:grpSp>
      <p:sp>
        <p:nvSpPr>
          <p:cNvPr id="3" name="Ondertitel 2"/>
          <p:cNvSpPr>
            <a:spLocks noGrp="1"/>
          </p:cNvSpPr>
          <p:nvPr>
            <p:ph type="subTitle" idx="1" hasCustomPrompt="1"/>
          </p:nvPr>
        </p:nvSpPr>
        <p:spPr bwMode="white">
          <a:xfrm>
            <a:off x="1158300" y="3206943"/>
            <a:ext cx="5850000" cy="360000"/>
          </a:xfrm>
          <a:prstGeom prst="rect">
            <a:avLst/>
          </a:prstGeom>
        </p:spPr>
        <p:txBody>
          <a:bodyPr>
            <a:normAutofit/>
          </a:bodyPr>
          <a:lstStyle>
            <a:lvl1pPr marL="0" indent="0" algn="l">
              <a:lnSpc>
                <a:spcPts val="2031"/>
              </a:lnSpc>
              <a:buNone/>
              <a:defRPr sz="1706" b="0">
                <a:solidFill>
                  <a:schemeClr val="bg1"/>
                </a:solidFill>
                <a:latin typeface="Arial" pitchFamily="34" charset="0"/>
                <a:ea typeface="Verdana" pitchFamily="34" charset="0"/>
                <a:cs typeface="Arial" pitchFamily="34" charset="0"/>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nl-NL"/>
              <a:t>Ondertitel</a:t>
            </a:r>
          </a:p>
        </p:txBody>
      </p:sp>
      <p:sp>
        <p:nvSpPr>
          <p:cNvPr id="13" name="Tijdelijke aanduiding voor inhoud 2"/>
          <p:cNvSpPr>
            <a:spLocks noGrp="1"/>
          </p:cNvSpPr>
          <p:nvPr>
            <p:ph idx="14" hasCustomPrompt="1"/>
          </p:nvPr>
        </p:nvSpPr>
        <p:spPr>
          <a:xfrm>
            <a:off x="1158300" y="4515745"/>
            <a:ext cx="5850000" cy="176400"/>
          </a:xfrm>
        </p:spPr>
        <p:txBody>
          <a:bodyPr wrap="none" lIns="0" tIns="0" rIns="0" bIns="0">
            <a:noAutofit/>
          </a:bodyPr>
          <a:lstStyle>
            <a:lvl1pPr>
              <a:lnSpc>
                <a:spcPct val="100000"/>
              </a:lnSpc>
              <a:spcAft>
                <a:spcPts val="0"/>
              </a:spcAft>
              <a:defRPr sz="1138">
                <a:solidFill>
                  <a:schemeClr val="accent1"/>
                </a:solidFill>
              </a:defRPr>
            </a:lvl1pPr>
            <a:lvl2pPr>
              <a:lnSpc>
                <a:spcPct val="110000"/>
              </a:lnSpc>
              <a:spcAft>
                <a:spcPts val="813"/>
              </a:spcAft>
              <a:defRPr/>
            </a:lvl2pPr>
            <a:lvl3pPr>
              <a:lnSpc>
                <a:spcPct val="110000"/>
              </a:lnSpc>
              <a:spcAft>
                <a:spcPts val="813"/>
              </a:spcAft>
              <a:defRPr/>
            </a:lvl3pPr>
            <a:lvl4pPr>
              <a:lnSpc>
                <a:spcPct val="110000"/>
              </a:lnSpc>
              <a:spcAft>
                <a:spcPts val="813"/>
              </a:spcAft>
              <a:defRPr/>
            </a:lvl4pPr>
            <a:lvl5pPr>
              <a:lnSpc>
                <a:spcPct val="110000"/>
              </a:lnSpc>
              <a:spcAft>
                <a:spcPts val="813"/>
              </a:spcAft>
              <a:defRPr/>
            </a:lvl5pPr>
          </a:lstStyle>
          <a:p>
            <a:pPr lvl="0"/>
            <a:r>
              <a:rPr lang="nl-NL"/>
              <a:t>Auteur</a:t>
            </a:r>
          </a:p>
        </p:txBody>
      </p:sp>
      <p:sp>
        <p:nvSpPr>
          <p:cNvPr id="14" name="Tijdelijke aanduiding voor inhoud 2"/>
          <p:cNvSpPr>
            <a:spLocks noGrp="1"/>
          </p:cNvSpPr>
          <p:nvPr>
            <p:ph idx="15" hasCustomPrompt="1"/>
          </p:nvPr>
        </p:nvSpPr>
        <p:spPr>
          <a:xfrm>
            <a:off x="1158300" y="4866042"/>
            <a:ext cx="5850000" cy="176400"/>
          </a:xfrm>
        </p:spPr>
        <p:txBody>
          <a:bodyPr wrap="none" lIns="0" tIns="0" rIns="0" bIns="0">
            <a:noAutofit/>
          </a:bodyPr>
          <a:lstStyle>
            <a:lvl1pPr>
              <a:lnSpc>
                <a:spcPct val="100000"/>
              </a:lnSpc>
              <a:spcAft>
                <a:spcPts val="0"/>
              </a:spcAft>
              <a:defRPr sz="1138">
                <a:solidFill>
                  <a:schemeClr val="accent1"/>
                </a:solidFill>
              </a:defRPr>
            </a:lvl1pPr>
            <a:lvl2pPr>
              <a:lnSpc>
                <a:spcPct val="110000"/>
              </a:lnSpc>
              <a:spcAft>
                <a:spcPts val="813"/>
              </a:spcAft>
              <a:defRPr/>
            </a:lvl2pPr>
            <a:lvl3pPr>
              <a:lnSpc>
                <a:spcPct val="110000"/>
              </a:lnSpc>
              <a:spcAft>
                <a:spcPts val="813"/>
              </a:spcAft>
              <a:defRPr/>
            </a:lvl3pPr>
            <a:lvl4pPr>
              <a:lnSpc>
                <a:spcPct val="110000"/>
              </a:lnSpc>
              <a:spcAft>
                <a:spcPts val="813"/>
              </a:spcAft>
              <a:defRPr/>
            </a:lvl4pPr>
            <a:lvl5pPr>
              <a:lnSpc>
                <a:spcPct val="110000"/>
              </a:lnSpc>
              <a:spcAft>
                <a:spcPts val="813"/>
              </a:spcAft>
              <a:defRPr/>
            </a:lvl5pPr>
          </a:lstStyle>
          <a:p>
            <a:pPr lvl="0"/>
            <a:r>
              <a:rPr lang="nl-NL"/>
              <a:t>Afdeling</a:t>
            </a:r>
          </a:p>
        </p:txBody>
      </p:sp>
      <p:sp>
        <p:nvSpPr>
          <p:cNvPr id="15" name="Tijdelijke aanduiding voor inhoud 2"/>
          <p:cNvSpPr>
            <a:spLocks noGrp="1"/>
          </p:cNvSpPr>
          <p:nvPr>
            <p:ph idx="16" hasCustomPrompt="1"/>
          </p:nvPr>
        </p:nvSpPr>
        <p:spPr bwMode="white">
          <a:xfrm>
            <a:off x="1138800" y="1468800"/>
            <a:ext cx="5850000" cy="1368000"/>
          </a:xfrm>
        </p:spPr>
        <p:txBody>
          <a:bodyPr lIns="0" tIns="0" rIns="0" bIns="0">
            <a:normAutofit/>
          </a:bodyPr>
          <a:lstStyle>
            <a:lvl1pPr marL="0" indent="0">
              <a:lnSpc>
                <a:spcPct val="105000"/>
              </a:lnSpc>
              <a:spcBef>
                <a:spcPts val="0"/>
              </a:spcBef>
              <a:spcAft>
                <a:spcPts val="0"/>
              </a:spcAft>
              <a:buClrTx/>
              <a:buFontTx/>
              <a:buNone/>
              <a:defRPr sz="4388">
                <a:solidFill>
                  <a:schemeClr val="bg1"/>
                </a:solidFill>
              </a:defRPr>
            </a:lvl1pPr>
            <a:lvl2pPr marL="141883" indent="0">
              <a:lnSpc>
                <a:spcPct val="110000"/>
              </a:lnSpc>
              <a:spcAft>
                <a:spcPts val="813"/>
              </a:spcAft>
              <a:buClrTx/>
              <a:buFontTx/>
              <a:buNone/>
              <a:defRPr sz="3575">
                <a:solidFill>
                  <a:schemeClr val="accent6"/>
                </a:solidFill>
              </a:defRPr>
            </a:lvl2pPr>
            <a:lvl3pPr marL="295375" indent="0">
              <a:lnSpc>
                <a:spcPct val="110000"/>
              </a:lnSpc>
              <a:spcAft>
                <a:spcPts val="813"/>
              </a:spcAft>
              <a:buClrTx/>
              <a:buFontTx/>
              <a:buNone/>
              <a:defRPr sz="3575">
                <a:solidFill>
                  <a:schemeClr val="accent6"/>
                </a:solidFill>
              </a:defRPr>
            </a:lvl3pPr>
            <a:lvl4pPr marL="437257" indent="0">
              <a:lnSpc>
                <a:spcPct val="110000"/>
              </a:lnSpc>
              <a:spcAft>
                <a:spcPts val="813"/>
              </a:spcAft>
              <a:buClrTx/>
              <a:buFontTx/>
              <a:buNone/>
              <a:defRPr sz="3575">
                <a:solidFill>
                  <a:schemeClr val="accent6"/>
                </a:solidFill>
              </a:defRPr>
            </a:lvl4pPr>
            <a:lvl5pPr marL="579139" indent="0">
              <a:lnSpc>
                <a:spcPct val="110000"/>
              </a:lnSpc>
              <a:spcAft>
                <a:spcPts val="813"/>
              </a:spcAft>
              <a:buClrTx/>
              <a:buFontTx/>
              <a:buNone/>
              <a:defRPr sz="3575">
                <a:solidFill>
                  <a:schemeClr val="accent6"/>
                </a:solidFill>
              </a:defRPr>
            </a:lvl5pPr>
          </a:lstStyle>
          <a:p>
            <a:pPr lvl="0"/>
            <a:r>
              <a:rPr lang="nl-NL"/>
              <a:t>Titel</a:t>
            </a:r>
          </a:p>
        </p:txBody>
      </p:sp>
      <p:sp>
        <p:nvSpPr>
          <p:cNvPr id="11" name="Tijdelijke aanduiding voor inhoud 2">
            <a:extLst>
              <a:ext uri="{FF2B5EF4-FFF2-40B4-BE49-F238E27FC236}">
                <a16:creationId xmlns:a16="http://schemas.microsoft.com/office/drawing/2014/main" id="{3604AA03-B0F3-4D1B-A7B9-DB49DC2E0911}"/>
              </a:ext>
            </a:extLst>
          </p:cNvPr>
          <p:cNvSpPr>
            <a:spLocks noGrp="1"/>
          </p:cNvSpPr>
          <p:nvPr>
            <p:ph idx="17" hasCustomPrompt="1"/>
          </p:nvPr>
        </p:nvSpPr>
        <p:spPr>
          <a:xfrm>
            <a:off x="1158300" y="4161545"/>
            <a:ext cx="5850000" cy="176400"/>
          </a:xfrm>
        </p:spPr>
        <p:txBody>
          <a:bodyPr wrap="none" lIns="0" tIns="0" rIns="0" bIns="0">
            <a:noAutofit/>
          </a:bodyPr>
          <a:lstStyle>
            <a:lvl1pPr>
              <a:lnSpc>
                <a:spcPct val="100000"/>
              </a:lnSpc>
              <a:spcAft>
                <a:spcPts val="0"/>
              </a:spcAft>
              <a:defRPr sz="1138">
                <a:solidFill>
                  <a:schemeClr val="accent1"/>
                </a:solidFill>
              </a:defRPr>
            </a:lvl1pPr>
            <a:lvl2pPr>
              <a:lnSpc>
                <a:spcPct val="110000"/>
              </a:lnSpc>
              <a:spcAft>
                <a:spcPts val="813"/>
              </a:spcAft>
              <a:defRPr/>
            </a:lvl2pPr>
            <a:lvl3pPr>
              <a:lnSpc>
                <a:spcPct val="110000"/>
              </a:lnSpc>
              <a:spcAft>
                <a:spcPts val="813"/>
              </a:spcAft>
              <a:defRPr/>
            </a:lvl3pPr>
            <a:lvl4pPr>
              <a:lnSpc>
                <a:spcPct val="110000"/>
              </a:lnSpc>
              <a:spcAft>
                <a:spcPts val="813"/>
              </a:spcAft>
              <a:defRPr/>
            </a:lvl4pPr>
            <a:lvl5pPr>
              <a:lnSpc>
                <a:spcPct val="110000"/>
              </a:lnSpc>
              <a:spcAft>
                <a:spcPts val="813"/>
              </a:spcAft>
              <a:defRPr/>
            </a:lvl5pPr>
          </a:lstStyle>
          <a:p>
            <a:pPr lvl="0"/>
            <a:r>
              <a:rPr lang="nl-NL"/>
              <a:t>Datum</a:t>
            </a:r>
          </a:p>
        </p:txBody>
      </p:sp>
    </p:spTree>
    <p:extLst>
      <p:ext uri="{BB962C8B-B14F-4D97-AF65-F5344CB8AC3E}">
        <p14:creationId xmlns:p14="http://schemas.microsoft.com/office/powerpoint/2010/main" val="159776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ekstdia met opsomtekens_">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56C94E4-6E73-4DF7-95DC-5E6FA12C6CD0}"/>
              </a:ext>
            </a:extLst>
          </p:cNvPr>
          <p:cNvGraphicFramePr>
            <a:graphicFrameLocks noChangeAspect="1"/>
          </p:cNvGraphicFramePr>
          <p:nvPr>
            <p:custDataLst>
              <p:tags r:id="rId2"/>
            </p:custDataLst>
            <p:ext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5136" name="think-cell Slide" r:id="rId4" imgW="395" imgH="396" progId="TCLayout.ActiveDocument.1">
                  <p:embed/>
                </p:oleObj>
              </mc:Choice>
              <mc:Fallback>
                <p:oleObj name="think-cell Slide" r:id="rId4" imgW="395" imgH="396" progId="TCLayout.ActiveDocument.1">
                  <p:embed/>
                  <p:pic>
                    <p:nvPicPr>
                      <p:cNvPr id="9" name="Object 8" hidden="1">
                        <a:extLst>
                          <a:ext uri="{FF2B5EF4-FFF2-40B4-BE49-F238E27FC236}">
                            <a16:creationId xmlns:a16="http://schemas.microsoft.com/office/drawing/2014/main" id="{956C94E4-6E73-4DF7-95DC-5E6FA12C6CD0}"/>
                          </a:ext>
                        </a:extLst>
                      </p:cNvPr>
                      <p:cNvPicPr/>
                      <p:nvPr/>
                    </p:nvPicPr>
                    <p:blipFill>
                      <a:blip r:embed="rId5"/>
                      <a:stretch>
                        <a:fillRect/>
                      </a:stretch>
                    </p:blipFill>
                    <p:spPr>
                      <a:xfrm>
                        <a:off x="1291" y="1589"/>
                        <a:ext cx="1289" cy="1587"/>
                      </a:xfrm>
                      <a:prstGeom prst="rect">
                        <a:avLst/>
                      </a:prstGeom>
                    </p:spPr>
                  </p:pic>
                </p:oleObj>
              </mc:Fallback>
            </mc:AlternateContent>
          </a:graphicData>
        </a:graphic>
      </p:graphicFrame>
      <p:sp>
        <p:nvSpPr>
          <p:cNvPr id="2" name="Titel 1"/>
          <p:cNvSpPr>
            <a:spLocks noGrp="1"/>
          </p:cNvSpPr>
          <p:nvPr>
            <p:ph type="title"/>
          </p:nvPr>
        </p:nvSpPr>
        <p:spPr>
          <a:xfrm>
            <a:off x="571471" y="549275"/>
            <a:ext cx="5850000" cy="358776"/>
          </a:xfrm>
        </p:spPr>
        <p:txBody>
          <a:bodyPr/>
          <a:lstStyle>
            <a:lvl1pPr>
              <a:defRPr sz="2275">
                <a:latin typeface="Calibri Light" panose="020F0302020204030204" pitchFamily="34" charset="0"/>
                <a:cs typeface="Calibri Light" panose="020F0302020204030204" pitchFamily="34" charset="0"/>
              </a:defRPr>
            </a:lvl1pPr>
          </a:lstStyle>
          <a:p>
            <a:r>
              <a:rPr lang="en-US"/>
              <a:t>Click to edit Master title style</a:t>
            </a:r>
            <a:endParaRPr lang="nl-NL"/>
          </a:p>
        </p:txBody>
      </p:sp>
      <p:sp>
        <p:nvSpPr>
          <p:cNvPr id="5" name="Tijdelijke aanduiding voor dianummer 4"/>
          <p:cNvSpPr>
            <a:spLocks noGrp="1"/>
          </p:cNvSpPr>
          <p:nvPr>
            <p:ph type="sldNum" sz="quarter" idx="12"/>
          </p:nvPr>
        </p:nvSpPr>
        <p:spPr>
          <a:xfrm>
            <a:off x="9604176" y="6597650"/>
            <a:ext cx="222223" cy="188912"/>
          </a:xfrm>
        </p:spPr>
        <p:txBody>
          <a:bodyPr/>
          <a:lstStyle/>
          <a:p>
            <a:pPr defTabSz="742950">
              <a:defRPr/>
            </a:pPr>
            <a:fld id="{52236286-4DC8-46DE-9269-8F728FBC0641}" type="slidenum">
              <a:rPr lang="nl-NL" sz="894" smtClean="0">
                <a:solidFill>
                  <a:srgbClr val="E66E00"/>
                </a:solidFill>
              </a:rPr>
              <a:pPr defTabSz="742950">
                <a:defRPr/>
              </a:pPr>
              <a:t>‹nr.›</a:t>
            </a:fld>
            <a:endParaRPr lang="nl-NL" sz="894">
              <a:solidFill>
                <a:srgbClr val="E66E00"/>
              </a:solidFill>
            </a:endParaRPr>
          </a:p>
        </p:txBody>
      </p:sp>
      <p:sp>
        <p:nvSpPr>
          <p:cNvPr id="6" name="Tijdelijke aanduiding voor inhoud 2"/>
          <p:cNvSpPr>
            <a:spLocks noGrp="1"/>
          </p:cNvSpPr>
          <p:nvPr>
            <p:ph idx="1" hasCustomPrompt="1"/>
          </p:nvPr>
        </p:nvSpPr>
        <p:spPr>
          <a:xfrm>
            <a:off x="564952" y="1196975"/>
            <a:ext cx="8795048" cy="5184775"/>
          </a:xfrm>
        </p:spPr>
        <p:txBody>
          <a:bodyPr lIns="0" tIns="0" rIns="0" bIns="0" numCol="2">
            <a:noAutofit/>
          </a:bodyPr>
          <a:lstStyle>
            <a:lvl1pPr marL="141883" indent="-141883">
              <a:lnSpc>
                <a:spcPct val="110000"/>
              </a:lnSpc>
              <a:spcAft>
                <a:spcPts val="813"/>
              </a:spcAft>
              <a:buClrTx/>
              <a:buFont typeface="Arial" pitchFamily="34" charset="0"/>
              <a:buChar char="•"/>
              <a:defRPr>
                <a:latin typeface="Calibri Light" panose="020F0302020204030204" pitchFamily="34" charset="0"/>
                <a:cs typeface="Calibri Light" panose="020F0302020204030204" pitchFamily="34" charset="0"/>
              </a:defRPr>
            </a:lvl1pPr>
            <a:lvl2pPr marL="295375" indent="-153492">
              <a:lnSpc>
                <a:spcPct val="110000"/>
              </a:lnSpc>
              <a:spcAft>
                <a:spcPts val="813"/>
              </a:spcAft>
              <a:buClrTx/>
              <a:buFont typeface="Arial" pitchFamily="34" charset="0"/>
              <a:buChar char="-"/>
              <a:defRPr>
                <a:latin typeface="Calibri Light" panose="020F0302020204030204" pitchFamily="34" charset="0"/>
                <a:cs typeface="Calibri Light" panose="020F0302020204030204" pitchFamily="34" charset="0"/>
              </a:defRPr>
            </a:lvl2pPr>
            <a:lvl3pPr marL="437257" indent="-141883">
              <a:lnSpc>
                <a:spcPct val="110000"/>
              </a:lnSpc>
              <a:spcAft>
                <a:spcPts val="813"/>
              </a:spcAft>
              <a:buClrTx/>
              <a:buFont typeface="Arial" pitchFamily="34" charset="0"/>
              <a:buChar char="-"/>
              <a:defRPr>
                <a:latin typeface="Calibri Light" panose="020F0302020204030204" pitchFamily="34" charset="0"/>
                <a:cs typeface="Calibri Light" panose="020F0302020204030204" pitchFamily="34" charset="0"/>
              </a:defRPr>
            </a:lvl3pPr>
            <a:lvl4pPr marL="579140" indent="-141883">
              <a:lnSpc>
                <a:spcPct val="110000"/>
              </a:lnSpc>
              <a:spcAft>
                <a:spcPts val="813"/>
              </a:spcAft>
              <a:buClrTx/>
              <a:buFont typeface="Arial" pitchFamily="34" charset="0"/>
              <a:buChar char="-"/>
              <a:defRPr>
                <a:latin typeface="Calibri Light" panose="020F0302020204030204" pitchFamily="34" charset="0"/>
                <a:cs typeface="Calibri Light" panose="020F0302020204030204" pitchFamily="34" charset="0"/>
              </a:defRPr>
            </a:lvl4pPr>
            <a:lvl5pPr marL="732631" indent="-153492">
              <a:lnSpc>
                <a:spcPct val="110000"/>
              </a:lnSpc>
              <a:spcAft>
                <a:spcPts val="813"/>
              </a:spcAft>
              <a:buClrTx/>
              <a:buFont typeface="Arial" pitchFamily="34" charset="0"/>
              <a:buChar char="-"/>
              <a:defRPr>
                <a:latin typeface="Calibri Light" panose="020F0302020204030204" pitchFamily="34" charset="0"/>
                <a:cs typeface="Calibri Light" panose="020F03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ext Placeholder 3">
            <a:extLst>
              <a:ext uri="{FF2B5EF4-FFF2-40B4-BE49-F238E27FC236}">
                <a16:creationId xmlns:a16="http://schemas.microsoft.com/office/drawing/2014/main" id="{0274E92E-6D8E-4E55-982D-968204D56A99}"/>
              </a:ext>
            </a:extLst>
          </p:cNvPr>
          <p:cNvSpPr>
            <a:spLocks noGrp="1"/>
          </p:cNvSpPr>
          <p:nvPr>
            <p:ph type="body" sz="quarter" idx="13"/>
          </p:nvPr>
        </p:nvSpPr>
        <p:spPr>
          <a:xfrm>
            <a:off x="564952" y="6597650"/>
            <a:ext cx="8788529" cy="188912"/>
          </a:xfrm>
        </p:spPr>
        <p:txBody>
          <a:bodyPr/>
          <a:lstStyle>
            <a:lvl1pPr>
              <a:lnSpc>
                <a:spcPct val="100000"/>
              </a:lnSpc>
              <a:defRPr sz="650">
                <a:latin typeface="Calibri Light" panose="020F0302020204030204" pitchFamily="34" charset="0"/>
                <a:cs typeface="Calibri Light" panose="020F0302020204030204" pitchFamily="34" charset="0"/>
              </a:defRPr>
            </a:lvl1pPr>
          </a:lstStyle>
          <a:p>
            <a:pPr lvl="0"/>
            <a:r>
              <a:rPr lang="en-US"/>
              <a:t>Edit Master text styles</a:t>
            </a:r>
          </a:p>
        </p:txBody>
      </p:sp>
      <p:sp>
        <p:nvSpPr>
          <p:cNvPr id="8" name="Text Placeholder 7">
            <a:extLst>
              <a:ext uri="{FF2B5EF4-FFF2-40B4-BE49-F238E27FC236}">
                <a16:creationId xmlns:a16="http://schemas.microsoft.com/office/drawing/2014/main" id="{DB248DDD-97F3-4387-B215-5364C4A586C2}"/>
              </a:ext>
            </a:extLst>
          </p:cNvPr>
          <p:cNvSpPr>
            <a:spLocks noGrp="1"/>
          </p:cNvSpPr>
          <p:nvPr>
            <p:ph type="body" sz="quarter" idx="14"/>
          </p:nvPr>
        </p:nvSpPr>
        <p:spPr>
          <a:xfrm>
            <a:off x="571472" y="188913"/>
            <a:ext cx="8788528" cy="287338"/>
          </a:xfrm>
        </p:spPr>
        <p:txBody>
          <a:bodyPr/>
          <a:lstStyle>
            <a:lvl1pPr>
              <a:defRPr sz="1138" i="1">
                <a:solidFill>
                  <a:schemeClr val="accent2"/>
                </a:solidFill>
                <a:latin typeface="Calibri Light" panose="020F0302020204030204" pitchFamily="34"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1818386596"/>
      </p:ext>
    </p:extLst>
  </p:cSld>
  <p:clrMapOvr>
    <a:masterClrMapping/>
  </p:clrMapOvr>
  <p:extLst mod="1">
    <p:ext uri="{DCECCB84-F9BA-43D5-87BE-67443E8EF086}">
      <p15:sldGuideLst xmlns:p15="http://schemas.microsoft.com/office/powerpoint/2012/main">
        <p15:guide id="1" pos="438">
          <p15:clr>
            <a:srgbClr val="FBAE40"/>
          </p15:clr>
        </p15:guide>
        <p15:guide id="2" pos="7265">
          <p15:clr>
            <a:srgbClr val="FBAE40"/>
          </p15:clr>
        </p15:guide>
        <p15:guide id="3" orient="horz" pos="3884">
          <p15:clr>
            <a:srgbClr val="FBAE40"/>
          </p15:clr>
        </p15:guide>
        <p15:guide id="4" orient="horz" pos="754">
          <p15:clr>
            <a:srgbClr val="FBAE40"/>
          </p15:clr>
        </p15:guide>
        <p15:guide id="5" orient="horz" pos="572">
          <p15:clr>
            <a:srgbClr val="FBAE40"/>
          </p15:clr>
        </p15:guide>
        <p15:guide id="7" orient="horz" pos="2160">
          <p15:clr>
            <a:srgbClr val="FBAE40"/>
          </p15:clr>
        </p15:guide>
        <p15:guide id="8" pos="3840">
          <p15:clr>
            <a:srgbClr val="FBAE40"/>
          </p15:clr>
        </p15:guide>
        <p15:guide id="9" orient="horz" pos="2341">
          <p15:clr>
            <a:srgbClr val="FBAE40"/>
          </p15:clr>
        </p15:guide>
        <p15:guide id="10" pos="234">
          <p15:clr>
            <a:srgbClr val="FBAE40"/>
          </p15:clr>
        </p15:guide>
        <p15:guide id="11" pos="7446">
          <p15:clr>
            <a:srgbClr val="FBAE40"/>
          </p15:clr>
        </p15:guide>
        <p15:guide id="12" orient="horz" pos="300">
          <p15:clr>
            <a:srgbClr val="FBAE40"/>
          </p15:clr>
        </p15:guide>
        <p15:guide id="13" orient="horz" pos="346">
          <p15:clr>
            <a:srgbClr val="FBAE40"/>
          </p15:clr>
        </p15:guide>
        <p15:guide id="14" orient="horz" pos="4020">
          <p15:clr>
            <a:srgbClr val="FBAE40"/>
          </p15:clr>
        </p15:guide>
        <p15:guide id="15" orient="horz" pos="4156">
          <p15:clr>
            <a:srgbClr val="FBAE40"/>
          </p15:clr>
        </p15:guide>
        <p15:guide id="16" orient="horz" pos="1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kstdia zonder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t>Datum</a:t>
            </a:r>
            <a:endParaRPr lang="nl-NL" dirty="0"/>
          </a:p>
        </p:txBody>
      </p:sp>
      <p:sp>
        <p:nvSpPr>
          <p:cNvPr id="4" name="Tijdelijke aanduiding voor voettekst 3"/>
          <p:cNvSpPr>
            <a:spLocks noGrp="1"/>
          </p:cNvSpPr>
          <p:nvPr>
            <p:ph type="ftr" sz="quarter" idx="11"/>
          </p:nvPr>
        </p:nvSpPr>
        <p:spPr/>
        <p:txBody>
          <a:bodyPr/>
          <a:lstStyle/>
          <a:p>
            <a:r>
              <a:rPr lang="nl-NL" smtClean="0"/>
              <a:t>Titel van de presentatie</a:t>
            </a:r>
            <a:endParaRPr lang="nl-NL" dirty="0"/>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pPr/>
              <a:t>‹nr.›</a:t>
            </a:fld>
            <a:endParaRPr lang="nl-NL" dirty="0"/>
          </a:p>
        </p:txBody>
      </p:sp>
      <p:sp>
        <p:nvSpPr>
          <p:cNvPr id="6" name="Tijdelijke aanduiding voor inhoud 2"/>
          <p:cNvSpPr>
            <a:spLocks noGrp="1"/>
          </p:cNvSpPr>
          <p:nvPr>
            <p:ph idx="1"/>
          </p:nvPr>
        </p:nvSpPr>
        <p:spPr>
          <a:xfrm>
            <a:off x="581100" y="1296000"/>
            <a:ext cx="8190000" cy="4560000"/>
          </a:xfrm>
        </p:spPr>
        <p:txBody>
          <a:bodyPr lIns="0" tIns="0" rIns="0" bIns="0">
            <a:noAutofit/>
          </a:bodyPr>
          <a:lstStyle>
            <a:lvl1pPr>
              <a:lnSpc>
                <a:spcPct val="110000"/>
              </a:lnSpc>
              <a:spcAft>
                <a:spcPts val="1083"/>
              </a:spcAft>
              <a:defRPr/>
            </a:lvl1pPr>
            <a:lvl2pPr>
              <a:lnSpc>
                <a:spcPct val="110000"/>
              </a:lnSpc>
              <a:spcAft>
                <a:spcPts val="1083"/>
              </a:spcAft>
              <a:defRPr/>
            </a:lvl2pPr>
            <a:lvl3pPr>
              <a:lnSpc>
                <a:spcPct val="110000"/>
              </a:lnSpc>
              <a:spcAft>
                <a:spcPts val="1083"/>
              </a:spcAft>
              <a:defRPr/>
            </a:lvl3pPr>
            <a:lvl4pPr>
              <a:lnSpc>
                <a:spcPct val="110000"/>
              </a:lnSpc>
              <a:spcAft>
                <a:spcPts val="1083"/>
              </a:spcAft>
              <a:defRPr/>
            </a:lvl4pPr>
            <a:lvl5pPr>
              <a:lnSpc>
                <a:spcPct val="110000"/>
              </a:lnSpc>
              <a:spcAft>
                <a:spcPts val="1083"/>
              </a:spcAft>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4109133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1"/>
            </p:custDataLst>
            <p:extLst>
              <p:ext uri="{D42A27DB-BD31-4B8C-83A1-F6EECF244321}">
                <p14:modId xmlns:p14="http://schemas.microsoft.com/office/powerpoint/2010/main" val="799575562"/>
              </p:ext>
            </p:extLst>
          </p:nvPr>
        </p:nvGraphicFramePr>
        <p:xfrm>
          <a:off x="1805" y="1877"/>
          <a:ext cx="1719" cy="1587"/>
        </p:xfrm>
        <a:graphic>
          <a:graphicData uri="http://schemas.openxmlformats.org/presentationml/2006/ole">
            <mc:AlternateContent xmlns:mc="http://schemas.openxmlformats.org/markup-compatibility/2006">
              <mc:Choice xmlns:v="urn:schemas-microsoft-com:vml" Requires="v">
                <p:oleObj spid="_x0000_s1040" name="think-cell Slide" r:id="rId12" imgW="270" imgH="270" progId="TCLayout.ActiveDocument.1">
                  <p:embed/>
                </p:oleObj>
              </mc:Choice>
              <mc:Fallback>
                <p:oleObj name="think-cell Slide" r:id="rId12" imgW="270" imgH="270" progId="TCLayout.ActiveDocument.1">
                  <p:embed/>
                  <p:pic>
                    <p:nvPicPr>
                      <p:cNvPr id="3" name="Object 2" hidden="1"/>
                      <p:cNvPicPr/>
                      <p:nvPr/>
                    </p:nvPicPr>
                    <p:blipFill>
                      <a:blip r:embed="rId13"/>
                      <a:stretch>
                        <a:fillRect/>
                      </a:stretch>
                    </p:blipFill>
                    <p:spPr>
                      <a:xfrm>
                        <a:off x="1805" y="1877"/>
                        <a:ext cx="1719" cy="1587"/>
                      </a:xfrm>
                      <a:prstGeom prst="rect">
                        <a:avLst/>
                      </a:prstGeom>
                    </p:spPr>
                  </p:pic>
                </p:oleObj>
              </mc:Fallback>
            </mc:AlternateContent>
          </a:graphicData>
        </a:graphic>
      </p:graphicFrame>
      <p:grpSp>
        <p:nvGrpSpPr>
          <p:cNvPr id="10" name="Groep 9"/>
          <p:cNvGrpSpPr/>
          <p:nvPr/>
        </p:nvGrpSpPr>
        <p:grpSpPr>
          <a:xfrm>
            <a:off x="8123705" y="273886"/>
            <a:ext cx="1488674" cy="821337"/>
            <a:chOff x="6397200" y="0"/>
            <a:chExt cx="2748321" cy="1642674"/>
          </a:xfrm>
        </p:grpSpPr>
        <p:pic>
          <p:nvPicPr>
            <p:cNvPr id="11" name="Afbeelding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97200" y="90000"/>
              <a:ext cx="2748321" cy="1540007"/>
            </a:xfrm>
            <a:prstGeom prst="rect">
              <a:avLst/>
            </a:prstGeom>
          </p:spPr>
        </p:pic>
        <p:pic>
          <p:nvPicPr>
            <p:cNvPr id="12" name="Afbeelding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hidden">
            <a:xfrm>
              <a:off x="6397200" y="0"/>
              <a:ext cx="2748321" cy="1642674"/>
            </a:xfrm>
            <a:prstGeom prst="rect">
              <a:avLst/>
            </a:prstGeom>
          </p:spPr>
        </p:pic>
      </p:grpSp>
      <p:sp>
        <p:nvSpPr>
          <p:cNvPr id="2" name="Tijdelijke aanduiding voor titel 1"/>
          <p:cNvSpPr>
            <a:spLocks noGrp="1"/>
          </p:cNvSpPr>
          <p:nvPr>
            <p:ph type="title"/>
          </p:nvPr>
        </p:nvSpPr>
        <p:spPr>
          <a:xfrm>
            <a:off x="580316" y="535049"/>
            <a:ext cx="7215000" cy="652953"/>
          </a:xfrm>
          <a:prstGeom prst="rect">
            <a:avLst/>
          </a:prstGeom>
        </p:spPr>
        <p:txBody>
          <a:bodyPr vert="horz" lIns="0" tIns="0" rIns="0" bIns="0" rtlCol="0" anchor="t" anchorCtr="0">
            <a:noAutofit/>
          </a:bodyPr>
          <a:lstStyle/>
          <a:p>
            <a:r>
              <a:rPr lang="nl-NL" dirty="0"/>
              <a:t>Klik om de stijl te bewerken</a:t>
            </a:r>
          </a:p>
        </p:txBody>
      </p:sp>
      <p:sp>
        <p:nvSpPr>
          <p:cNvPr id="6" name="Tijdelijke aanduiding voor dianummer 5"/>
          <p:cNvSpPr>
            <a:spLocks noGrp="1"/>
          </p:cNvSpPr>
          <p:nvPr>
            <p:ph type="sldNum" sz="quarter" idx="4"/>
          </p:nvPr>
        </p:nvSpPr>
        <p:spPr bwMode="black">
          <a:xfrm>
            <a:off x="9023479" y="6525344"/>
            <a:ext cx="588900" cy="139700"/>
          </a:xfrm>
          <a:prstGeom prst="rect">
            <a:avLst/>
          </a:prstGeom>
        </p:spPr>
        <p:txBody>
          <a:bodyPr vert="horz" lIns="0" tIns="0" rIns="0" bIns="0" rtlCol="0" anchor="t" anchorCtr="0"/>
          <a:lstStyle>
            <a:lvl1pPr algn="r">
              <a:defRPr sz="1100" b="0" i="0" baseline="0">
                <a:solidFill>
                  <a:schemeClr val="accent2"/>
                </a:solidFill>
                <a:latin typeface="Arial" pitchFamily="34" charset="0"/>
                <a:cs typeface="Arial" pitchFamily="34" charset="0"/>
              </a:defRPr>
            </a:lvl1pPr>
          </a:lstStyle>
          <a:p>
            <a:fld id="{52236286-4DC8-46DE-9269-8F728FBC0641}" type="slidenum">
              <a:rPr lang="nl-NL" smtClean="0"/>
              <a:pPr/>
              <a:t>‹nr.›</a:t>
            </a:fld>
            <a:endParaRPr lang="nl-NL" dirty="0"/>
          </a:p>
        </p:txBody>
      </p:sp>
      <p:sp>
        <p:nvSpPr>
          <p:cNvPr id="16" name="Tijdelijke aanduiding voor tekst 2"/>
          <p:cNvSpPr>
            <a:spLocks noGrp="1"/>
          </p:cNvSpPr>
          <p:nvPr>
            <p:ph type="body" idx="1"/>
          </p:nvPr>
        </p:nvSpPr>
        <p:spPr>
          <a:xfrm>
            <a:off x="581100" y="1484785"/>
            <a:ext cx="8190000" cy="4383214"/>
          </a:xfrm>
          <a:prstGeom prst="rect">
            <a:avLst/>
          </a:prstGeom>
        </p:spPr>
        <p:txBody>
          <a:bodyPr vert="horz" lIns="0" tIns="0" rIns="0" bIns="0" rtlCol="0">
            <a:noAutofit/>
          </a:bodyPr>
          <a:lstStyle/>
          <a:p>
            <a:pPr marL="0" indent="0">
              <a:lnSpc>
                <a:spcPct val="100000"/>
              </a:lnSpc>
              <a:spcAft>
                <a:spcPts val="0"/>
              </a:spcAft>
              <a:buClr>
                <a:schemeClr val="accent4"/>
              </a:buClr>
              <a:buNone/>
            </a:pPr>
            <a:r>
              <a:rPr lang="nl-NL" sz="1600" b="1" dirty="0">
                <a:cs typeface="Arial" charset="0"/>
              </a:rPr>
              <a:t>Hoofdpunten vetgedrukt</a:t>
            </a:r>
          </a:p>
          <a:p>
            <a:pPr marL="444472" lvl="1" indent="-260334">
              <a:lnSpc>
                <a:spcPct val="100000"/>
              </a:lnSpc>
              <a:spcAft>
                <a:spcPts val="0"/>
              </a:spcAft>
              <a:buClr>
                <a:schemeClr val="accent2"/>
              </a:buClr>
              <a:buFont typeface="Arial" pitchFamily="34" charset="0"/>
              <a:buChar char="•"/>
            </a:pPr>
            <a:r>
              <a:rPr lang="nl-NL" sz="1600" dirty="0" err="1">
                <a:latin typeface="+mn-lt"/>
                <a:cs typeface="Arial" charset="0"/>
              </a:rPr>
              <a:t>Subpunt</a:t>
            </a:r>
            <a:r>
              <a:rPr lang="nl-NL" sz="1600" dirty="0">
                <a:latin typeface="+mn-lt"/>
                <a:cs typeface="Arial" charset="0"/>
              </a:rPr>
              <a:t> niet vet</a:t>
            </a:r>
          </a:p>
          <a:p>
            <a:pPr marL="723854" lvl="2" indent="-190488">
              <a:lnSpc>
                <a:spcPct val="100000"/>
              </a:lnSpc>
              <a:spcAft>
                <a:spcPts val="0"/>
              </a:spcAft>
              <a:buClr>
                <a:schemeClr val="accent2"/>
              </a:buClr>
              <a:buFontTx/>
              <a:buChar char="-"/>
            </a:pPr>
            <a:r>
              <a:rPr lang="nl-NL" sz="1600" dirty="0">
                <a:latin typeface="+mn-lt"/>
                <a:cs typeface="Arial" charset="0"/>
              </a:rPr>
              <a:t>sub-</a:t>
            </a:r>
            <a:r>
              <a:rPr lang="nl-NL" sz="1600" dirty="0" err="1">
                <a:latin typeface="+mn-lt"/>
                <a:cs typeface="Arial" charset="0"/>
              </a:rPr>
              <a:t>subpunt</a:t>
            </a:r>
            <a:r>
              <a:rPr lang="nl-NL" sz="1600" dirty="0">
                <a:latin typeface="+mn-lt"/>
                <a:cs typeface="Arial" charset="0"/>
              </a:rPr>
              <a:t> niet vet; geen hoofdletter in begin</a:t>
            </a:r>
          </a:p>
        </p:txBody>
      </p:sp>
    </p:spTree>
    <p:extLst>
      <p:ext uri="{BB962C8B-B14F-4D97-AF65-F5344CB8AC3E}">
        <p14:creationId xmlns:p14="http://schemas.microsoft.com/office/powerpoint/2010/main" val="41743337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4" r:id="rId3"/>
    <p:sldLayoutId id="2147483685" r:id="rId4"/>
    <p:sldLayoutId id="2147483690" r:id="rId5"/>
    <p:sldLayoutId id="2147483691" r:id="rId6"/>
    <p:sldLayoutId id="2147483693" r:id="rId7"/>
    <p:sldLayoutId id="2147483704" r:id="rId8"/>
  </p:sldLayoutIdLst>
  <p:hf hdr="0" ftr="0" dt="0"/>
  <p:txStyles>
    <p:titleStyle>
      <a:lvl1pPr algn="l" defTabSz="914342" rtl="0" eaLnBrk="1" latinLnBrk="0" hangingPunct="1">
        <a:lnSpc>
          <a:spcPts val="2800"/>
        </a:lnSpc>
        <a:spcBef>
          <a:spcPct val="0"/>
        </a:spcBef>
        <a:buNone/>
        <a:defRPr sz="2200" b="1" i="0" kern="1200" baseline="0">
          <a:solidFill>
            <a:schemeClr val="accent2"/>
          </a:solidFill>
          <a:latin typeface="Arial" pitchFamily="34" charset="0"/>
          <a:ea typeface="+mj-ea"/>
          <a:cs typeface="Arial" pitchFamily="34" charset="0"/>
        </a:defRPr>
      </a:lvl1pPr>
    </p:titleStyle>
    <p:bodyStyle>
      <a:lvl1pPr marL="0" indent="0" algn="l" defTabSz="914342" rtl="0" eaLnBrk="1" latinLnBrk="0" hangingPunct="1">
        <a:lnSpc>
          <a:spcPct val="100000"/>
        </a:lnSpc>
        <a:spcBef>
          <a:spcPts val="0"/>
        </a:spcBef>
        <a:spcAft>
          <a:spcPts val="0"/>
        </a:spcAft>
        <a:buClr>
          <a:schemeClr val="accent4"/>
        </a:buClr>
        <a:buSzPct val="100000"/>
        <a:buFontTx/>
        <a:buNone/>
        <a:defRPr sz="1900" b="0" i="0" kern="1200" baseline="0">
          <a:solidFill>
            <a:schemeClr val="tx1"/>
          </a:solidFill>
          <a:latin typeface="Arial" pitchFamily="34" charset="0"/>
          <a:ea typeface="+mn-ea"/>
          <a:cs typeface="Arial" pitchFamily="34" charset="0"/>
        </a:defRPr>
      </a:lvl1pPr>
      <a:lvl2pPr marL="184138" indent="0" algn="l" defTabSz="914342" rtl="0" eaLnBrk="1" latinLnBrk="0" hangingPunct="1">
        <a:lnSpc>
          <a:spcPts val="2300"/>
        </a:lnSpc>
        <a:spcBef>
          <a:spcPts val="0"/>
        </a:spcBef>
        <a:buClr>
          <a:schemeClr val="accent1"/>
        </a:buClr>
        <a:buSzPct val="100000"/>
        <a:buFontTx/>
        <a:buNone/>
        <a:defRPr lang="nl-NL" sz="1600" b="0" i="0" kern="1200" baseline="0" smtClean="0">
          <a:solidFill>
            <a:schemeClr val="tx1"/>
          </a:solidFill>
          <a:latin typeface="Arial" pitchFamily="34" charset="0"/>
          <a:ea typeface="+mn-ea"/>
          <a:cs typeface="Arial" charset="0"/>
        </a:defRPr>
      </a:lvl2pPr>
      <a:lvl3pPr marL="723854" indent="-190488" algn="l" defTabSz="914342" rtl="0" eaLnBrk="1" latinLnBrk="0" hangingPunct="1">
        <a:lnSpc>
          <a:spcPct val="100000"/>
        </a:lnSpc>
        <a:spcBef>
          <a:spcPts val="0"/>
        </a:spcBef>
        <a:spcAft>
          <a:spcPts val="0"/>
        </a:spcAft>
        <a:buClr>
          <a:schemeClr val="accent1"/>
        </a:buClr>
        <a:buSzPct val="100000"/>
        <a:buFontTx/>
        <a:buChar char="-"/>
        <a:defRPr lang="nl-NL" sz="1600" b="0" i="0" kern="1200" baseline="0" smtClean="0">
          <a:solidFill>
            <a:schemeClr val="tx1"/>
          </a:solidFill>
          <a:latin typeface="Arial" pitchFamily="34" charset="0"/>
          <a:ea typeface="+mn-ea"/>
          <a:cs typeface="Arial" charset="0"/>
        </a:defRPr>
      </a:lvl3pPr>
      <a:lvl4pPr marL="542890"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4pPr>
      <a:lvl5pPr marL="715916"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5pPr>
      <a:lvl6pPr marL="2514439"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3"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dntalx01/shiny/warmtetransitie/"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www.liander.nl/aardgasloos-wone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emf"/><Relationship Id="rId10" Type="http://schemas.openxmlformats.org/officeDocument/2006/relationships/image" Target="../media/image16.jpeg"/><Relationship Id="rId4" Type="http://schemas.openxmlformats.org/officeDocument/2006/relationships/oleObject" Target="../embeddings/oleObject6.bin"/><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7.emf"/><Relationship Id="rId10" Type="http://schemas.openxmlformats.org/officeDocument/2006/relationships/image" Target="../media/image22.png"/><Relationship Id="rId4" Type="http://schemas.openxmlformats.org/officeDocument/2006/relationships/oleObject" Target="../embeddings/oleObject7.bin"/><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8.bin"/><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contentserver.alliander.com/cs/llisapi.dll?func=ll&amp;objId=146438336&amp;objAction=viewheade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1" y="1367646"/>
            <a:ext cx="9918560" cy="4580233"/>
          </a:xfrm>
          <a:prstGeom prst="rect">
            <a:avLst/>
          </a:prstGeom>
        </p:spPr>
      </p:pic>
      <p:sp>
        <p:nvSpPr>
          <p:cNvPr id="9" name="object 6"/>
          <p:cNvSpPr/>
          <p:nvPr/>
        </p:nvSpPr>
        <p:spPr>
          <a:xfrm>
            <a:off x="428496" y="476673"/>
            <a:ext cx="6756752" cy="1511765"/>
          </a:xfrm>
          <a:custGeom>
            <a:avLst/>
            <a:gdLst/>
            <a:ahLst/>
            <a:cxnLst/>
            <a:rect l="l" t="t" r="r" b="b"/>
            <a:pathLst>
              <a:path w="6071234" h="749935">
                <a:moveTo>
                  <a:pt x="5945898" y="0"/>
                </a:moveTo>
                <a:lnTo>
                  <a:pt x="0" y="0"/>
                </a:lnTo>
                <a:lnTo>
                  <a:pt x="1270" y="624586"/>
                </a:lnTo>
                <a:lnTo>
                  <a:pt x="11089" y="673258"/>
                </a:lnTo>
                <a:lnTo>
                  <a:pt x="37866" y="712977"/>
                </a:lnTo>
                <a:lnTo>
                  <a:pt x="77581" y="739743"/>
                </a:lnTo>
                <a:lnTo>
                  <a:pt x="126212" y="749553"/>
                </a:lnTo>
                <a:lnTo>
                  <a:pt x="5945898" y="749553"/>
                </a:lnTo>
                <a:lnTo>
                  <a:pt x="5994571" y="739743"/>
                </a:lnTo>
                <a:lnTo>
                  <a:pt x="6034290" y="712977"/>
                </a:lnTo>
                <a:lnTo>
                  <a:pt x="6061055" y="673258"/>
                </a:lnTo>
                <a:lnTo>
                  <a:pt x="6070866" y="624586"/>
                </a:lnTo>
                <a:lnTo>
                  <a:pt x="6070866" y="124840"/>
                </a:lnTo>
                <a:lnTo>
                  <a:pt x="6061055" y="76241"/>
                </a:lnTo>
                <a:lnTo>
                  <a:pt x="6034290" y="36560"/>
                </a:lnTo>
                <a:lnTo>
                  <a:pt x="5994571" y="9808"/>
                </a:lnTo>
                <a:lnTo>
                  <a:pt x="5945898" y="0"/>
                </a:lnTo>
                <a:close/>
              </a:path>
            </a:pathLst>
          </a:custGeom>
          <a:solidFill>
            <a:schemeClr val="accent2"/>
          </a:solidFill>
        </p:spPr>
        <p:txBody>
          <a:bodyPr wrap="square" lIns="0" tIns="0" rIns="0" bIns="0" rtlCol="0" anchor="ctr"/>
          <a:lstStyle/>
          <a:p>
            <a:r>
              <a:rPr lang="nl-NL" sz="2800" dirty="0">
                <a:solidFill>
                  <a:schemeClr val="bg1"/>
                </a:solidFill>
              </a:rPr>
              <a:t>  </a:t>
            </a:r>
            <a:r>
              <a:rPr lang="nl-NL" sz="3600" dirty="0" err="1">
                <a:solidFill>
                  <a:schemeClr val="bg1"/>
                </a:solidFill>
              </a:rPr>
              <a:t>Alliander</a:t>
            </a:r>
            <a:r>
              <a:rPr lang="nl-NL" sz="3600" dirty="0">
                <a:solidFill>
                  <a:schemeClr val="bg1"/>
                </a:solidFill>
              </a:rPr>
              <a:t> en de warmtetransitie</a:t>
            </a:r>
            <a:r>
              <a:rPr lang="nl-NL" sz="3200">
                <a:solidFill>
                  <a:schemeClr val="bg1"/>
                </a:solidFill>
              </a:rPr>
              <a:t/>
            </a:r>
            <a:br>
              <a:rPr lang="nl-NL" sz="3200">
                <a:solidFill>
                  <a:schemeClr val="bg1"/>
                </a:solidFill>
              </a:rPr>
            </a:br>
            <a:endParaRPr lang="nl-NL" sz="1600" dirty="0">
              <a:solidFill>
                <a:schemeClr val="bg1"/>
              </a:solidFill>
            </a:endParaRPr>
          </a:p>
        </p:txBody>
      </p:sp>
      <p:sp>
        <p:nvSpPr>
          <p:cNvPr id="11" name="object 6"/>
          <p:cNvSpPr/>
          <p:nvPr/>
        </p:nvSpPr>
        <p:spPr>
          <a:xfrm>
            <a:off x="460223" y="5643967"/>
            <a:ext cx="8929116" cy="607823"/>
          </a:xfrm>
          <a:custGeom>
            <a:avLst/>
            <a:gdLst/>
            <a:ahLst/>
            <a:cxnLst/>
            <a:rect l="l" t="t" r="r" b="b"/>
            <a:pathLst>
              <a:path w="6071234" h="749935">
                <a:moveTo>
                  <a:pt x="5945898" y="0"/>
                </a:moveTo>
                <a:lnTo>
                  <a:pt x="0" y="0"/>
                </a:lnTo>
                <a:lnTo>
                  <a:pt x="1270" y="624586"/>
                </a:lnTo>
                <a:lnTo>
                  <a:pt x="11089" y="673258"/>
                </a:lnTo>
                <a:lnTo>
                  <a:pt x="37866" y="712977"/>
                </a:lnTo>
                <a:lnTo>
                  <a:pt x="77581" y="739743"/>
                </a:lnTo>
                <a:lnTo>
                  <a:pt x="126212" y="749553"/>
                </a:lnTo>
                <a:lnTo>
                  <a:pt x="5945898" y="749553"/>
                </a:lnTo>
                <a:lnTo>
                  <a:pt x="5994571" y="739743"/>
                </a:lnTo>
                <a:lnTo>
                  <a:pt x="6034290" y="712977"/>
                </a:lnTo>
                <a:lnTo>
                  <a:pt x="6061055" y="673258"/>
                </a:lnTo>
                <a:lnTo>
                  <a:pt x="6070866" y="624586"/>
                </a:lnTo>
                <a:lnTo>
                  <a:pt x="6070866" y="124840"/>
                </a:lnTo>
                <a:lnTo>
                  <a:pt x="6061055" y="76241"/>
                </a:lnTo>
                <a:lnTo>
                  <a:pt x="6034290" y="36560"/>
                </a:lnTo>
                <a:lnTo>
                  <a:pt x="5994571" y="9808"/>
                </a:lnTo>
                <a:lnTo>
                  <a:pt x="5945898" y="0"/>
                </a:lnTo>
                <a:close/>
              </a:path>
            </a:pathLst>
          </a:custGeom>
          <a:solidFill>
            <a:srgbClr val="7CB43B"/>
          </a:solidFill>
          <a:ln>
            <a:noFill/>
          </a:ln>
        </p:spPr>
        <p:txBody>
          <a:bodyPr wrap="square" lIns="0" tIns="0" rIns="0" bIns="0" rtlCol="0" anchor="ctr"/>
          <a:lstStyle/>
          <a:p>
            <a:pPr lvl="1"/>
            <a:r>
              <a:rPr lang="nl-NL">
                <a:solidFill>
                  <a:prstClr val="white"/>
                </a:solidFill>
              </a:rPr>
              <a:t>Verantwoord van het aardgas af, op naar een nieuwe (lokale) warmtevoorziening</a:t>
            </a:r>
          </a:p>
        </p:txBody>
      </p:sp>
    </p:spTree>
    <p:extLst>
      <p:ext uri="{BB962C8B-B14F-4D97-AF65-F5344CB8AC3E}">
        <p14:creationId xmlns:p14="http://schemas.microsoft.com/office/powerpoint/2010/main" val="940316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10</a:t>
            </a:fld>
            <a:endParaRPr lang="nl-NL" dirty="0"/>
          </a:p>
        </p:txBody>
      </p:sp>
      <p:sp>
        <p:nvSpPr>
          <p:cNvPr id="9"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517" dirty="0"/>
              <a:t>Vanuit </a:t>
            </a:r>
            <a:r>
              <a:rPr lang="nl-NL" sz="1517" dirty="0" err="1"/>
              <a:t>Liander</a:t>
            </a:r>
            <a:r>
              <a:rPr lang="nl-NL" sz="1517" dirty="0"/>
              <a:t> perspectief is het meest logisch om in de warmtetransitie te starten met de buurten waar de gasnetten het verst zijn afgeschreven</a:t>
            </a:r>
          </a:p>
        </p:txBody>
      </p:sp>
      <p:sp>
        <p:nvSpPr>
          <p:cNvPr id="28" name="Content Placeholder 4"/>
          <p:cNvSpPr>
            <a:spLocks noGrp="1"/>
          </p:cNvSpPr>
          <p:nvPr>
            <p:ph idx="1"/>
          </p:nvPr>
        </p:nvSpPr>
        <p:spPr>
          <a:xfrm>
            <a:off x="588035" y="1583120"/>
            <a:ext cx="3513805" cy="383891"/>
          </a:xfrm>
        </p:spPr>
        <p:txBody>
          <a:bodyPr/>
          <a:lstStyle/>
          <a:p>
            <a:pPr>
              <a:spcAft>
                <a:spcPts val="0"/>
              </a:spcAft>
            </a:pPr>
            <a:r>
              <a:rPr lang="nl-NL" sz="867" b="1" dirty="0">
                <a:solidFill>
                  <a:schemeClr val="accent2"/>
                </a:solidFill>
              </a:rPr>
              <a:t>De top 10 buurten waar het gasnet het meest is afgeschreven is als volgt: </a:t>
            </a:r>
          </a:p>
          <a:p>
            <a:pPr>
              <a:spcAft>
                <a:spcPts val="0"/>
              </a:spcAft>
            </a:pPr>
            <a:endParaRPr lang="nl-NL" sz="867" dirty="0"/>
          </a:p>
          <a:p>
            <a:pPr>
              <a:spcAft>
                <a:spcPts val="0"/>
              </a:spcAft>
            </a:pPr>
            <a:endParaRPr lang="nl-NL" sz="1083" b="1" dirty="0"/>
          </a:p>
        </p:txBody>
      </p:sp>
      <p:grpSp>
        <p:nvGrpSpPr>
          <p:cNvPr id="29" name="Group 19"/>
          <p:cNvGrpSpPr/>
          <p:nvPr/>
        </p:nvGrpSpPr>
        <p:grpSpPr>
          <a:xfrm>
            <a:off x="8541399" y="1478400"/>
            <a:ext cx="858672" cy="234410"/>
            <a:chOff x="683036" y="3867540"/>
            <a:chExt cx="792620" cy="216378"/>
          </a:xfrm>
        </p:grpSpPr>
        <p:grpSp>
          <p:nvGrpSpPr>
            <p:cNvPr id="30" name="Group 8"/>
            <p:cNvGrpSpPr/>
            <p:nvPr/>
          </p:nvGrpSpPr>
          <p:grpSpPr>
            <a:xfrm>
              <a:off x="971246" y="3867540"/>
              <a:ext cx="216378" cy="216378"/>
              <a:chOff x="4768817" y="5247289"/>
              <a:chExt cx="523325" cy="523325"/>
            </a:xfrm>
            <a:solidFill>
              <a:schemeClr val="accent1"/>
            </a:solidFill>
          </p:grpSpPr>
          <p:sp>
            <p:nvSpPr>
              <p:cNvPr id="37" name="Oval 9"/>
              <p:cNvSpPr/>
              <p:nvPr/>
            </p:nvSpPr>
            <p:spPr bwMode="ltGray">
              <a:xfrm>
                <a:off x="4768817" y="5247289"/>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8" name="Freeform 244"/>
              <p:cNvSpPr>
                <a:spLocks noEditPoints="1"/>
              </p:cNvSpPr>
              <p:nvPr/>
            </p:nvSpPr>
            <p:spPr bwMode="auto">
              <a:xfrm>
                <a:off x="4849427" y="5320869"/>
                <a:ext cx="366820" cy="396979"/>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1" name="Group 11"/>
            <p:cNvGrpSpPr/>
            <p:nvPr/>
          </p:nvGrpSpPr>
          <p:grpSpPr>
            <a:xfrm>
              <a:off x="683036" y="3867540"/>
              <a:ext cx="216378" cy="216378"/>
              <a:chOff x="9015505" y="4207215"/>
              <a:chExt cx="523325" cy="523325"/>
            </a:xfrm>
            <a:solidFill>
              <a:schemeClr val="accent1"/>
            </a:solidFill>
          </p:grpSpPr>
          <p:sp>
            <p:nvSpPr>
              <p:cNvPr id="35" name="Oval 12"/>
              <p:cNvSpPr/>
              <p:nvPr/>
            </p:nvSpPr>
            <p:spPr bwMode="ltGray">
              <a:xfrm>
                <a:off x="9015505" y="4207215"/>
                <a:ext cx="523325" cy="523325"/>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6" name="Freeform 55"/>
              <p:cNvSpPr>
                <a:spLocks noEditPoints="1"/>
              </p:cNvSpPr>
              <p:nvPr/>
            </p:nvSpPr>
            <p:spPr bwMode="auto">
              <a:xfrm>
                <a:off x="9075067" y="4292491"/>
                <a:ext cx="419779" cy="341311"/>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2" name="Group 16"/>
            <p:cNvGrpSpPr/>
            <p:nvPr/>
          </p:nvGrpSpPr>
          <p:grpSpPr>
            <a:xfrm>
              <a:off x="1259278" y="3867540"/>
              <a:ext cx="216378" cy="216378"/>
              <a:chOff x="7475745" y="3167141"/>
              <a:chExt cx="523325" cy="523325"/>
            </a:xfrm>
            <a:solidFill>
              <a:schemeClr val="accent1"/>
            </a:solidFill>
          </p:grpSpPr>
          <p:sp>
            <p:nvSpPr>
              <p:cNvPr id="33" name="Oval 17"/>
              <p:cNvSpPr/>
              <p:nvPr/>
            </p:nvSpPr>
            <p:spPr bwMode="ltGray">
              <a:xfrm>
                <a:off x="7475745" y="3167141"/>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4"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cxnSp>
        <p:nvCxnSpPr>
          <p:cNvPr id="39" name="Rechte verbindingslijn 38"/>
          <p:cNvCxnSpPr/>
          <p:nvPr/>
        </p:nvCxnSpPr>
        <p:spPr>
          <a:xfrm>
            <a:off x="4250922" y="1600397"/>
            <a:ext cx="0" cy="39421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025" y="1946836"/>
            <a:ext cx="3738016" cy="410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 6"/>
          <p:cNvGraphicFramePr>
            <a:graphicFrameLocks noGrp="1"/>
          </p:cNvGraphicFramePr>
          <p:nvPr>
            <p:extLst/>
          </p:nvPr>
        </p:nvGraphicFramePr>
        <p:xfrm>
          <a:off x="588036" y="1868827"/>
          <a:ext cx="2790111" cy="2355215"/>
        </p:xfrm>
        <a:graphic>
          <a:graphicData uri="http://schemas.openxmlformats.org/drawingml/2006/table">
            <a:tbl>
              <a:tblPr/>
              <a:tblGrid>
                <a:gridCol w="215825">
                  <a:extLst>
                    <a:ext uri="{9D8B030D-6E8A-4147-A177-3AD203B41FA5}">
                      <a16:colId xmlns:a16="http://schemas.microsoft.com/office/drawing/2014/main" val="20000"/>
                    </a:ext>
                  </a:extLst>
                </a:gridCol>
                <a:gridCol w="1565173">
                  <a:extLst>
                    <a:ext uri="{9D8B030D-6E8A-4147-A177-3AD203B41FA5}">
                      <a16:colId xmlns:a16="http://schemas.microsoft.com/office/drawing/2014/main" val="20001"/>
                    </a:ext>
                  </a:extLst>
                </a:gridCol>
                <a:gridCol w="1009113">
                  <a:extLst>
                    <a:ext uri="{9D8B030D-6E8A-4147-A177-3AD203B41FA5}">
                      <a16:colId xmlns:a16="http://schemas.microsoft.com/office/drawing/2014/main" val="20002"/>
                    </a:ext>
                  </a:extLst>
                </a:gridCol>
              </a:tblGrid>
              <a:tr h="371475">
                <a:tc>
                  <a:txBody>
                    <a:bodyPr/>
                    <a:lstStyle/>
                    <a:p>
                      <a:pPr algn="l" fontAlgn="b"/>
                      <a:endParaRPr lang="nl-NL" sz="1200" b="1" i="0" u="none" strike="noStrike" dirty="0">
                        <a:solidFill>
                          <a:srgbClr val="FFFFFF"/>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nl-NL" sz="1200" b="1" i="0" u="none" strike="noStrike" dirty="0">
                          <a:solidFill>
                            <a:srgbClr val="FFFFFF"/>
                          </a:solidFill>
                          <a:effectLst/>
                          <a:latin typeface="Calibri"/>
                        </a:rPr>
                        <a:t>Buurt</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nl-NL" sz="1200" b="1" i="0" u="none" strike="noStrike" dirty="0">
                          <a:solidFill>
                            <a:srgbClr val="FFFFFF"/>
                          </a:solidFill>
                          <a:effectLst/>
                          <a:latin typeface="Calibri"/>
                        </a:rPr>
                        <a:t>Afschrijving gasnet (%)</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98120">
                <a:tc>
                  <a:txBody>
                    <a:bodyPr/>
                    <a:lstStyle/>
                    <a:p>
                      <a:pPr algn="l" fontAlgn="b"/>
                      <a:r>
                        <a:rPr lang="nl-NL" sz="1200" b="0" i="0" u="none" strike="noStrike" dirty="0" smtClean="0">
                          <a:solidFill>
                            <a:srgbClr val="000000"/>
                          </a:solidFill>
                          <a:effectLst/>
                          <a:latin typeface="Calibri"/>
                        </a:rPr>
                        <a:t>1</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Havenwijk-Zuid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92</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98120">
                <a:tc>
                  <a:txBody>
                    <a:bodyPr/>
                    <a:lstStyle/>
                    <a:p>
                      <a:pPr algn="l" fontAlgn="b"/>
                      <a:r>
                        <a:rPr lang="nl-NL" sz="1200" b="0" i="0" u="none" strike="noStrike" dirty="0" smtClean="0">
                          <a:solidFill>
                            <a:srgbClr val="000000"/>
                          </a:solidFill>
                          <a:effectLst/>
                          <a:latin typeface="Calibri"/>
                        </a:rPr>
                        <a:t>2</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Merenwijk-Centrum</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90</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198120">
                <a:tc>
                  <a:txBody>
                    <a:bodyPr/>
                    <a:lstStyle/>
                    <a:p>
                      <a:pPr algn="l" fontAlgn="b"/>
                      <a:r>
                        <a:rPr lang="nl-NL" sz="1200" b="0" i="0" u="none" strike="noStrike" dirty="0" smtClean="0">
                          <a:solidFill>
                            <a:srgbClr val="000000"/>
                          </a:solidFill>
                          <a:effectLst/>
                          <a:latin typeface="Calibri"/>
                        </a:rPr>
                        <a:t>3</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Zijlwijk-Zuid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89</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98120">
                <a:tc>
                  <a:txBody>
                    <a:bodyPr/>
                    <a:lstStyle/>
                    <a:p>
                      <a:pPr algn="l" fontAlgn="b"/>
                      <a:r>
                        <a:rPr lang="nl-NL" sz="1200" b="0" i="0" u="none" strike="noStrike" dirty="0" smtClean="0">
                          <a:solidFill>
                            <a:srgbClr val="000000"/>
                          </a:solidFill>
                          <a:effectLst/>
                          <a:latin typeface="Calibri"/>
                        </a:rPr>
                        <a:t>4</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Slaaghwijk</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88</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198120">
                <a:tc>
                  <a:txBody>
                    <a:bodyPr/>
                    <a:lstStyle/>
                    <a:p>
                      <a:pPr algn="l" fontAlgn="b"/>
                      <a:r>
                        <a:rPr lang="nl-NL" sz="1200" b="0" i="0" u="none" strike="noStrike" dirty="0" smtClean="0">
                          <a:solidFill>
                            <a:srgbClr val="000000"/>
                          </a:solidFill>
                          <a:effectLst/>
                          <a:latin typeface="Calibri"/>
                        </a:rPr>
                        <a:t>5</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Leedewijk-Zuid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87</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198120">
                <a:tc>
                  <a:txBody>
                    <a:bodyPr/>
                    <a:lstStyle/>
                    <a:p>
                      <a:pPr algn="l" fontAlgn="b"/>
                      <a:r>
                        <a:rPr lang="nl-NL" sz="1200" b="0" i="0" u="none" strike="noStrike" dirty="0" smtClean="0">
                          <a:solidFill>
                            <a:srgbClr val="000000"/>
                          </a:solidFill>
                          <a:effectLst/>
                          <a:latin typeface="Calibri"/>
                        </a:rPr>
                        <a:t>6</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Pancras-Oost</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85</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198120">
                <a:tc>
                  <a:txBody>
                    <a:bodyPr/>
                    <a:lstStyle/>
                    <a:p>
                      <a:pPr algn="l" fontAlgn="b"/>
                      <a:r>
                        <a:rPr lang="nl-NL" sz="1200" b="0" i="0" u="none" strike="noStrike" dirty="0" smtClean="0">
                          <a:solidFill>
                            <a:srgbClr val="000000"/>
                          </a:solidFill>
                          <a:effectLst/>
                          <a:latin typeface="Calibri"/>
                        </a:rPr>
                        <a:t>7</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Waardeiland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85</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198120">
                <a:tc>
                  <a:txBody>
                    <a:bodyPr/>
                    <a:lstStyle/>
                    <a:p>
                      <a:pPr algn="l" fontAlgn="b"/>
                      <a:r>
                        <a:rPr lang="nl-NL" sz="1200" b="0" i="0" u="none" strike="noStrike" dirty="0" smtClean="0">
                          <a:solidFill>
                            <a:srgbClr val="000000"/>
                          </a:solidFill>
                          <a:effectLst/>
                          <a:latin typeface="Calibri"/>
                        </a:rPr>
                        <a:t>8</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Meerburg</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82</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198120">
                <a:tc>
                  <a:txBody>
                    <a:bodyPr/>
                    <a:lstStyle/>
                    <a:p>
                      <a:pPr algn="l" fontAlgn="b"/>
                      <a:r>
                        <a:rPr lang="nl-NL" sz="1200" b="0" i="0" u="none" strike="noStrike" dirty="0" smtClean="0">
                          <a:solidFill>
                            <a:srgbClr val="000000"/>
                          </a:solidFill>
                          <a:effectLst/>
                          <a:latin typeface="Calibri"/>
                        </a:rPr>
                        <a:t>9</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Academiewijk</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81</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198120">
                <a:tc>
                  <a:txBody>
                    <a:bodyPr/>
                    <a:lstStyle/>
                    <a:p>
                      <a:pPr algn="l" fontAlgn="b"/>
                      <a:r>
                        <a:rPr lang="nl-NL" sz="1200" b="0" i="0" u="none" strike="noStrike" dirty="0" smtClean="0">
                          <a:solidFill>
                            <a:srgbClr val="000000"/>
                          </a:solidFill>
                          <a:effectLst/>
                          <a:latin typeface="Calibri"/>
                        </a:rPr>
                        <a:t>10</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Noordvest</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81</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8" name="Ovaal 7"/>
          <p:cNvSpPr/>
          <p:nvPr/>
        </p:nvSpPr>
        <p:spPr>
          <a:xfrm>
            <a:off x="7761312" y="3493453"/>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1</a:t>
            </a:r>
          </a:p>
        </p:txBody>
      </p:sp>
      <p:sp>
        <p:nvSpPr>
          <p:cNvPr id="25" name="Ovaal 24"/>
          <p:cNvSpPr/>
          <p:nvPr/>
        </p:nvSpPr>
        <p:spPr>
          <a:xfrm>
            <a:off x="7938680" y="2336879"/>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2</a:t>
            </a:r>
          </a:p>
        </p:txBody>
      </p:sp>
      <p:sp>
        <p:nvSpPr>
          <p:cNvPr id="26" name="Ovaal 25"/>
          <p:cNvSpPr/>
          <p:nvPr/>
        </p:nvSpPr>
        <p:spPr>
          <a:xfrm>
            <a:off x="8229364" y="2499821"/>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3</a:t>
            </a:r>
          </a:p>
        </p:txBody>
      </p:sp>
      <p:sp>
        <p:nvSpPr>
          <p:cNvPr id="27" name="Ovaal 26"/>
          <p:cNvSpPr/>
          <p:nvPr/>
        </p:nvSpPr>
        <p:spPr>
          <a:xfrm>
            <a:off x="7755415" y="2574910"/>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4</a:t>
            </a:r>
          </a:p>
        </p:txBody>
      </p:sp>
      <p:sp>
        <p:nvSpPr>
          <p:cNvPr id="40" name="Ovaal 39"/>
          <p:cNvSpPr/>
          <p:nvPr/>
        </p:nvSpPr>
        <p:spPr>
          <a:xfrm>
            <a:off x="7745929" y="2345784"/>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5</a:t>
            </a:r>
          </a:p>
        </p:txBody>
      </p:sp>
      <p:sp>
        <p:nvSpPr>
          <p:cNvPr id="41" name="Ovaal 40"/>
          <p:cNvSpPr/>
          <p:nvPr/>
        </p:nvSpPr>
        <p:spPr>
          <a:xfrm>
            <a:off x="7605295" y="3571462"/>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6</a:t>
            </a:r>
          </a:p>
        </p:txBody>
      </p:sp>
      <p:sp>
        <p:nvSpPr>
          <p:cNvPr id="42" name="Ovaal 41"/>
          <p:cNvSpPr/>
          <p:nvPr/>
        </p:nvSpPr>
        <p:spPr>
          <a:xfrm>
            <a:off x="8307373" y="3578544"/>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7</a:t>
            </a:r>
          </a:p>
        </p:txBody>
      </p:sp>
      <p:sp>
        <p:nvSpPr>
          <p:cNvPr id="43" name="Ovaal 42"/>
          <p:cNvSpPr/>
          <p:nvPr/>
        </p:nvSpPr>
        <p:spPr>
          <a:xfrm>
            <a:off x="8316456" y="3817650"/>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8</a:t>
            </a:r>
          </a:p>
        </p:txBody>
      </p:sp>
      <p:sp>
        <p:nvSpPr>
          <p:cNvPr id="44" name="Ovaal 43"/>
          <p:cNvSpPr/>
          <p:nvPr/>
        </p:nvSpPr>
        <p:spPr>
          <a:xfrm>
            <a:off x="7107024" y="3578983"/>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9</a:t>
            </a:r>
          </a:p>
        </p:txBody>
      </p:sp>
      <p:graphicFrame>
        <p:nvGraphicFramePr>
          <p:cNvPr id="48" name="Tabel 47"/>
          <p:cNvGraphicFramePr>
            <a:graphicFrameLocks noGrp="1"/>
          </p:cNvGraphicFramePr>
          <p:nvPr>
            <p:extLst/>
          </p:nvPr>
        </p:nvGraphicFramePr>
        <p:xfrm>
          <a:off x="588036" y="4638761"/>
          <a:ext cx="2790111" cy="1364615"/>
        </p:xfrm>
        <a:graphic>
          <a:graphicData uri="http://schemas.openxmlformats.org/drawingml/2006/table">
            <a:tbl>
              <a:tblPr/>
              <a:tblGrid>
                <a:gridCol w="215825">
                  <a:extLst>
                    <a:ext uri="{9D8B030D-6E8A-4147-A177-3AD203B41FA5}">
                      <a16:colId xmlns:a16="http://schemas.microsoft.com/office/drawing/2014/main" val="20000"/>
                    </a:ext>
                  </a:extLst>
                </a:gridCol>
                <a:gridCol w="1565173">
                  <a:extLst>
                    <a:ext uri="{9D8B030D-6E8A-4147-A177-3AD203B41FA5}">
                      <a16:colId xmlns:a16="http://schemas.microsoft.com/office/drawing/2014/main" val="20001"/>
                    </a:ext>
                  </a:extLst>
                </a:gridCol>
                <a:gridCol w="1009113">
                  <a:extLst>
                    <a:ext uri="{9D8B030D-6E8A-4147-A177-3AD203B41FA5}">
                      <a16:colId xmlns:a16="http://schemas.microsoft.com/office/drawing/2014/main" val="20002"/>
                    </a:ext>
                  </a:extLst>
                </a:gridCol>
              </a:tblGrid>
              <a:tr h="371475">
                <a:tc>
                  <a:txBody>
                    <a:bodyPr/>
                    <a:lstStyle/>
                    <a:p>
                      <a:pPr algn="l" fontAlgn="b"/>
                      <a:endParaRPr lang="nl-NL" sz="1200" b="1" i="0" u="none" strike="noStrike" dirty="0">
                        <a:solidFill>
                          <a:srgbClr val="FFFFFF"/>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nl-NL" sz="1200" b="1" i="0" u="none" strike="noStrike" dirty="0">
                          <a:solidFill>
                            <a:srgbClr val="FFFFFF"/>
                          </a:solidFill>
                          <a:effectLst/>
                          <a:latin typeface="Calibri"/>
                        </a:rPr>
                        <a:t>Buurt</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nl-NL" sz="1200" b="1" i="0" u="none" strike="noStrike" dirty="0">
                          <a:solidFill>
                            <a:srgbClr val="FFFFFF"/>
                          </a:solidFill>
                          <a:effectLst/>
                          <a:latin typeface="Calibri"/>
                        </a:rPr>
                        <a:t>Afschrijving gasnet (%)</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98120">
                <a:tc>
                  <a:txBody>
                    <a:bodyPr/>
                    <a:lstStyle/>
                    <a:p>
                      <a:pPr algn="l" fontAlgn="b"/>
                      <a:r>
                        <a:rPr lang="nl-NL" sz="1200" b="0" i="0" u="none" strike="noStrike" dirty="0" smtClean="0">
                          <a:solidFill>
                            <a:srgbClr val="000000"/>
                          </a:solidFill>
                          <a:effectLst/>
                          <a:latin typeface="Calibri"/>
                        </a:rPr>
                        <a:t>1</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err="1">
                          <a:solidFill>
                            <a:srgbClr val="000000"/>
                          </a:solidFill>
                          <a:effectLst/>
                          <a:latin typeface="Calibri"/>
                        </a:rPr>
                        <a:t>Haagweg</a:t>
                      </a:r>
                      <a:r>
                        <a:rPr lang="nl-NL" sz="1200" b="0" i="0" u="none" strike="noStrike" dirty="0">
                          <a:solidFill>
                            <a:srgbClr val="000000"/>
                          </a:solidFill>
                          <a:effectLst/>
                          <a:latin typeface="Calibri"/>
                        </a:rPr>
                        <a:t>-Zuid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29</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98120">
                <a:tc>
                  <a:txBody>
                    <a:bodyPr/>
                    <a:lstStyle/>
                    <a:p>
                      <a:pPr algn="l" fontAlgn="b"/>
                      <a:r>
                        <a:rPr lang="nl-NL" sz="1200" b="0" i="0" u="none" strike="noStrike" dirty="0" smtClean="0">
                          <a:solidFill>
                            <a:srgbClr val="000000"/>
                          </a:solidFill>
                          <a:effectLst/>
                          <a:latin typeface="Calibri"/>
                        </a:rPr>
                        <a:t>2</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Fortuinwijk-Noord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37</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198120">
                <a:tc>
                  <a:txBody>
                    <a:bodyPr/>
                    <a:lstStyle/>
                    <a:p>
                      <a:pPr algn="l" fontAlgn="b"/>
                      <a:r>
                        <a:rPr lang="nl-NL" sz="1200" b="0" i="0" u="none" strike="noStrike" dirty="0" smtClean="0">
                          <a:solidFill>
                            <a:srgbClr val="000000"/>
                          </a:solidFill>
                          <a:effectLst/>
                          <a:latin typeface="Calibri"/>
                        </a:rPr>
                        <a:t>3</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Gasthuiswijk</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44</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98120">
                <a:tc>
                  <a:txBody>
                    <a:bodyPr/>
                    <a:lstStyle/>
                    <a:p>
                      <a:pPr algn="l" fontAlgn="b"/>
                      <a:r>
                        <a:rPr lang="nl-NL" sz="1200" b="0" i="0" u="none" strike="noStrike" dirty="0" smtClean="0">
                          <a:solidFill>
                            <a:srgbClr val="000000"/>
                          </a:solidFill>
                          <a:effectLst/>
                          <a:latin typeface="Calibri"/>
                        </a:rPr>
                        <a:t>4</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Groenoord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55</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198120">
                <a:tc>
                  <a:txBody>
                    <a:bodyPr/>
                    <a:lstStyle/>
                    <a:p>
                      <a:pPr algn="l" fontAlgn="b"/>
                      <a:r>
                        <a:rPr lang="nl-NL" sz="1200" b="0" i="0" u="none" strike="noStrike" dirty="0" smtClean="0">
                          <a:solidFill>
                            <a:srgbClr val="000000"/>
                          </a:solidFill>
                          <a:effectLst/>
                          <a:latin typeface="Calibri"/>
                        </a:rPr>
                        <a:t>5</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err="1">
                          <a:solidFill>
                            <a:srgbClr val="000000"/>
                          </a:solidFill>
                          <a:effectLst/>
                          <a:latin typeface="Calibri"/>
                        </a:rPr>
                        <a:t>Haagweg</a:t>
                      </a:r>
                      <a:r>
                        <a:rPr lang="nl-NL" sz="1200" b="0" i="0" u="none" strike="noStrike" dirty="0">
                          <a:solidFill>
                            <a:srgbClr val="000000"/>
                          </a:solidFill>
                          <a:effectLst/>
                          <a:latin typeface="Calibri"/>
                        </a:rPr>
                        <a:t>-Noord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dirty="0">
                          <a:solidFill>
                            <a:srgbClr val="000000"/>
                          </a:solidFill>
                          <a:effectLst/>
                          <a:latin typeface="Calibri"/>
                        </a:rPr>
                        <a:t>55</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bl>
          </a:graphicData>
        </a:graphic>
      </p:graphicFrame>
      <p:sp>
        <p:nvSpPr>
          <p:cNvPr id="49" name="Content Placeholder 4"/>
          <p:cNvSpPr txBox="1">
            <a:spLocks/>
          </p:cNvSpPr>
          <p:nvPr/>
        </p:nvSpPr>
        <p:spPr>
          <a:xfrm>
            <a:off x="583543" y="4263582"/>
            <a:ext cx="3513805" cy="38389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1000"/>
              </a:spcAft>
              <a:buClr>
                <a:schemeClr val="accent4"/>
              </a:buClr>
              <a:buSzPct val="100000"/>
              <a:buFontTx/>
              <a:buNone/>
              <a:defRPr sz="1800" b="0" i="0" kern="1200" baseline="0">
                <a:solidFill>
                  <a:schemeClr val="tx1"/>
                </a:solidFill>
                <a:latin typeface="Arial" pitchFamily="34" charset="0"/>
                <a:ea typeface="+mn-ea"/>
                <a:cs typeface="Arial" pitchFamily="34" charset="0"/>
              </a:defRPr>
            </a:lvl1pPr>
            <a:lvl2pPr marL="185738" indent="0" algn="l" defTabSz="914400" rtl="0" eaLnBrk="1" latinLnBrk="0" hangingPunct="1">
              <a:lnSpc>
                <a:spcPct val="110000"/>
              </a:lnSpc>
              <a:spcBef>
                <a:spcPts val="0"/>
              </a:spcBef>
              <a:spcAft>
                <a:spcPts val="1000"/>
              </a:spcAft>
              <a:buClr>
                <a:schemeClr val="accent4"/>
              </a:buClr>
              <a:buSzPct val="100000"/>
              <a:buFontTx/>
              <a:buNone/>
              <a:defRPr sz="1400" b="0" i="0" kern="1200" baseline="0">
                <a:solidFill>
                  <a:schemeClr val="tx1"/>
                </a:solidFill>
                <a:latin typeface="Arial" pitchFamily="34" charset="0"/>
                <a:ea typeface="+mn-ea"/>
                <a:cs typeface="Arial" pitchFamily="34" charset="0"/>
              </a:defRPr>
            </a:lvl2pPr>
            <a:lvl3pPr marL="357187" indent="0" algn="l" defTabSz="914400" rtl="0" eaLnBrk="1" latinLnBrk="0" hangingPunct="1">
              <a:lnSpc>
                <a:spcPct val="110000"/>
              </a:lnSpc>
              <a:spcBef>
                <a:spcPts val="0"/>
              </a:spcBef>
              <a:spcAft>
                <a:spcPts val="1000"/>
              </a:spcAft>
              <a:buClr>
                <a:schemeClr val="accent4"/>
              </a:buClr>
              <a:buSzPct val="100000"/>
              <a:buFontTx/>
              <a:buNone/>
              <a:defRPr sz="1400" b="0" i="0" kern="1200" baseline="0">
                <a:solidFill>
                  <a:schemeClr val="tx1"/>
                </a:solidFill>
                <a:latin typeface="Arial" pitchFamily="34" charset="0"/>
                <a:ea typeface="+mn-ea"/>
                <a:cs typeface="Arial" pitchFamily="34" charset="0"/>
              </a:defRPr>
            </a:lvl3pPr>
            <a:lvl4pPr marL="542925" indent="0" algn="l" defTabSz="914400" rtl="0" eaLnBrk="1" latinLnBrk="0" hangingPunct="1">
              <a:lnSpc>
                <a:spcPct val="110000"/>
              </a:lnSpc>
              <a:spcBef>
                <a:spcPts val="0"/>
              </a:spcBef>
              <a:spcAft>
                <a:spcPts val="1000"/>
              </a:spcAft>
              <a:buClr>
                <a:schemeClr val="accent4"/>
              </a:buClr>
              <a:buSzPct val="100000"/>
              <a:buFontTx/>
              <a:buNone/>
              <a:defRPr sz="1400" b="0" i="0" kern="1200" baseline="0">
                <a:solidFill>
                  <a:schemeClr val="tx1"/>
                </a:solidFill>
                <a:latin typeface="Arial" pitchFamily="34" charset="0"/>
                <a:ea typeface="+mn-ea"/>
                <a:cs typeface="Arial" pitchFamily="34" charset="0"/>
              </a:defRPr>
            </a:lvl4pPr>
            <a:lvl5pPr marL="715962" indent="0" algn="l" defTabSz="914400" rtl="0" eaLnBrk="1" latinLnBrk="0" hangingPunct="1">
              <a:lnSpc>
                <a:spcPct val="110000"/>
              </a:lnSpc>
              <a:spcBef>
                <a:spcPts val="0"/>
              </a:spcBef>
              <a:spcAft>
                <a:spcPts val="1000"/>
              </a:spcAft>
              <a:buClr>
                <a:schemeClr val="accent4"/>
              </a:buClr>
              <a:buSzPct val="100000"/>
              <a:buFontTx/>
              <a:buNone/>
              <a:defRPr sz="1400" b="0" i="0" kern="1200" baseline="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nl-NL" sz="867" b="1" dirty="0">
                <a:solidFill>
                  <a:schemeClr val="accent2"/>
                </a:solidFill>
              </a:rPr>
              <a:t>De top 5 buurten waar het gasnet het minst ver is afgeschreven is als volgt: </a:t>
            </a:r>
          </a:p>
          <a:p>
            <a:pPr>
              <a:spcAft>
                <a:spcPts val="0"/>
              </a:spcAft>
            </a:pPr>
            <a:endParaRPr lang="nl-NL" sz="867" dirty="0"/>
          </a:p>
          <a:p>
            <a:pPr>
              <a:spcAft>
                <a:spcPts val="0"/>
              </a:spcAft>
            </a:pPr>
            <a:endParaRPr lang="nl-NL" sz="1083" b="1" dirty="0"/>
          </a:p>
        </p:txBody>
      </p:sp>
      <p:sp>
        <p:nvSpPr>
          <p:cNvPr id="50" name="Ovaal 49"/>
          <p:cNvSpPr/>
          <p:nvPr/>
        </p:nvSpPr>
        <p:spPr>
          <a:xfrm>
            <a:off x="6825208" y="3964621"/>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1</a:t>
            </a:r>
          </a:p>
        </p:txBody>
      </p:sp>
      <p:sp>
        <p:nvSpPr>
          <p:cNvPr id="51" name="Ovaal 50"/>
          <p:cNvSpPr/>
          <p:nvPr/>
        </p:nvSpPr>
        <p:spPr>
          <a:xfrm>
            <a:off x="6591182" y="4377518"/>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2</a:t>
            </a:r>
          </a:p>
        </p:txBody>
      </p:sp>
      <p:sp>
        <p:nvSpPr>
          <p:cNvPr id="52" name="Ovaal 51"/>
          <p:cNvSpPr/>
          <p:nvPr/>
        </p:nvSpPr>
        <p:spPr>
          <a:xfrm>
            <a:off x="6981226" y="4443794"/>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3</a:t>
            </a:r>
          </a:p>
        </p:txBody>
      </p:sp>
      <p:sp>
        <p:nvSpPr>
          <p:cNvPr id="53" name="Ovaal 52"/>
          <p:cNvSpPr/>
          <p:nvPr/>
        </p:nvSpPr>
        <p:spPr>
          <a:xfrm>
            <a:off x="7445090" y="2789061"/>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4</a:t>
            </a:r>
          </a:p>
        </p:txBody>
      </p:sp>
      <p:sp>
        <p:nvSpPr>
          <p:cNvPr id="54" name="Ovaal 53"/>
          <p:cNvSpPr/>
          <p:nvPr/>
        </p:nvSpPr>
        <p:spPr>
          <a:xfrm>
            <a:off x="6785722" y="3586024"/>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5</a:t>
            </a:r>
          </a:p>
        </p:txBody>
      </p:sp>
      <p:sp>
        <p:nvSpPr>
          <p:cNvPr id="55" name="Ovaal 54"/>
          <p:cNvSpPr/>
          <p:nvPr/>
        </p:nvSpPr>
        <p:spPr>
          <a:xfrm>
            <a:off x="3470836" y="5067182"/>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sz="1083" dirty="0"/>
          </a:p>
        </p:txBody>
      </p:sp>
      <p:sp>
        <p:nvSpPr>
          <p:cNvPr id="56" name="Ovaal 55"/>
          <p:cNvSpPr/>
          <p:nvPr/>
        </p:nvSpPr>
        <p:spPr>
          <a:xfrm>
            <a:off x="3470836" y="2258870"/>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sz="1083" dirty="0"/>
          </a:p>
        </p:txBody>
      </p:sp>
      <p:sp>
        <p:nvSpPr>
          <p:cNvPr id="58" name="Rechthoek 57"/>
          <p:cNvSpPr/>
          <p:nvPr/>
        </p:nvSpPr>
        <p:spPr>
          <a:xfrm>
            <a:off x="4795627" y="3337638"/>
            <a:ext cx="309700" cy="225767"/>
          </a:xfrm>
          <a:prstGeom prst="rect">
            <a:avLst/>
          </a:prstGeom>
        </p:spPr>
        <p:txBody>
          <a:bodyPr wrap="none">
            <a:spAutoFit/>
          </a:bodyPr>
          <a:lstStyle/>
          <a:p>
            <a:r>
              <a:rPr lang="nl-NL" sz="867" dirty="0">
                <a:solidFill>
                  <a:schemeClr val="bg1"/>
                </a:solidFill>
              </a:rPr>
              <a:t>10</a:t>
            </a:r>
            <a:endParaRPr lang="nl-NL" sz="1950" dirty="0">
              <a:solidFill>
                <a:schemeClr val="bg1"/>
              </a:solidFill>
            </a:endParaRPr>
          </a:p>
        </p:txBody>
      </p:sp>
      <p:sp>
        <p:nvSpPr>
          <p:cNvPr id="60" name="Ovaal 59"/>
          <p:cNvSpPr/>
          <p:nvPr/>
        </p:nvSpPr>
        <p:spPr>
          <a:xfrm>
            <a:off x="7481912" y="3191445"/>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sz="1083" dirty="0"/>
          </a:p>
        </p:txBody>
      </p:sp>
      <p:sp>
        <p:nvSpPr>
          <p:cNvPr id="61" name="Rechthoek 60"/>
          <p:cNvSpPr/>
          <p:nvPr/>
        </p:nvSpPr>
        <p:spPr>
          <a:xfrm>
            <a:off x="7402547" y="3152755"/>
            <a:ext cx="309700" cy="225767"/>
          </a:xfrm>
          <a:prstGeom prst="rect">
            <a:avLst/>
          </a:prstGeom>
        </p:spPr>
        <p:txBody>
          <a:bodyPr wrap="none">
            <a:spAutoFit/>
          </a:bodyPr>
          <a:lstStyle/>
          <a:p>
            <a:r>
              <a:rPr lang="nl-NL" sz="867" dirty="0">
                <a:solidFill>
                  <a:schemeClr val="bg1"/>
                </a:solidFill>
              </a:rPr>
              <a:t>10</a:t>
            </a:r>
            <a:endParaRPr lang="nl-NL" sz="1950" dirty="0">
              <a:solidFill>
                <a:schemeClr val="bg1"/>
              </a:solidFill>
            </a:endParaRPr>
          </a:p>
        </p:txBody>
      </p:sp>
    </p:spTree>
    <p:extLst>
      <p:ext uri="{BB962C8B-B14F-4D97-AF65-F5344CB8AC3E}">
        <p14:creationId xmlns:p14="http://schemas.microsoft.com/office/powerpoint/2010/main" val="1121835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11</a:t>
            </a:fld>
            <a:endParaRPr lang="nl-NL" dirty="0"/>
          </a:p>
        </p:txBody>
      </p:sp>
      <p:sp>
        <p:nvSpPr>
          <p:cNvPr id="9"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517" dirty="0"/>
              <a:t>Het laaghangende fruit voor de warmtetransitie zijn de buurten waar de gasnetten het verst zijn afgeschreven en het hoogste % woningcorporaties zijn</a:t>
            </a:r>
          </a:p>
        </p:txBody>
      </p:sp>
      <p:sp>
        <p:nvSpPr>
          <p:cNvPr id="28" name="Content Placeholder 4"/>
          <p:cNvSpPr>
            <a:spLocks noGrp="1"/>
          </p:cNvSpPr>
          <p:nvPr>
            <p:ph idx="1"/>
          </p:nvPr>
        </p:nvSpPr>
        <p:spPr>
          <a:xfrm>
            <a:off x="588035" y="1583120"/>
            <a:ext cx="3513805" cy="383891"/>
          </a:xfrm>
        </p:spPr>
        <p:txBody>
          <a:bodyPr/>
          <a:lstStyle/>
          <a:p>
            <a:pPr>
              <a:spcAft>
                <a:spcPts val="0"/>
              </a:spcAft>
            </a:pPr>
            <a:r>
              <a:rPr lang="nl-NL" sz="867" b="1" dirty="0">
                <a:solidFill>
                  <a:schemeClr val="accent2"/>
                </a:solidFill>
              </a:rPr>
              <a:t>De top 10 buurten met hoog % afschrijving gasnet én hoog % woningcorporaties </a:t>
            </a:r>
          </a:p>
          <a:p>
            <a:pPr>
              <a:spcAft>
                <a:spcPts val="0"/>
              </a:spcAft>
            </a:pPr>
            <a:endParaRPr lang="nl-NL" sz="867" dirty="0"/>
          </a:p>
          <a:p>
            <a:pPr>
              <a:spcAft>
                <a:spcPts val="0"/>
              </a:spcAft>
            </a:pPr>
            <a:endParaRPr lang="nl-NL" sz="1083" b="1" dirty="0"/>
          </a:p>
        </p:txBody>
      </p:sp>
      <p:grpSp>
        <p:nvGrpSpPr>
          <p:cNvPr id="29" name="Group 19"/>
          <p:cNvGrpSpPr/>
          <p:nvPr/>
        </p:nvGrpSpPr>
        <p:grpSpPr>
          <a:xfrm>
            <a:off x="8541399" y="1478400"/>
            <a:ext cx="858672" cy="234410"/>
            <a:chOff x="683036" y="3867540"/>
            <a:chExt cx="792620" cy="216378"/>
          </a:xfrm>
        </p:grpSpPr>
        <p:grpSp>
          <p:nvGrpSpPr>
            <p:cNvPr id="30" name="Group 8"/>
            <p:cNvGrpSpPr/>
            <p:nvPr/>
          </p:nvGrpSpPr>
          <p:grpSpPr>
            <a:xfrm>
              <a:off x="971246" y="3867540"/>
              <a:ext cx="216378" cy="216378"/>
              <a:chOff x="4768817" y="5247289"/>
              <a:chExt cx="523325" cy="523325"/>
            </a:xfrm>
            <a:solidFill>
              <a:schemeClr val="accent1"/>
            </a:solidFill>
          </p:grpSpPr>
          <p:sp>
            <p:nvSpPr>
              <p:cNvPr id="37" name="Oval 9"/>
              <p:cNvSpPr/>
              <p:nvPr/>
            </p:nvSpPr>
            <p:spPr bwMode="ltGray">
              <a:xfrm>
                <a:off x="4768817" y="5247289"/>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8" name="Freeform 244"/>
              <p:cNvSpPr>
                <a:spLocks noEditPoints="1"/>
              </p:cNvSpPr>
              <p:nvPr/>
            </p:nvSpPr>
            <p:spPr bwMode="auto">
              <a:xfrm>
                <a:off x="4849427" y="5320869"/>
                <a:ext cx="366820" cy="396979"/>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1" name="Group 11"/>
            <p:cNvGrpSpPr/>
            <p:nvPr/>
          </p:nvGrpSpPr>
          <p:grpSpPr>
            <a:xfrm>
              <a:off x="683036" y="3867540"/>
              <a:ext cx="216378" cy="216378"/>
              <a:chOff x="9015505" y="4207215"/>
              <a:chExt cx="523325" cy="523325"/>
            </a:xfrm>
            <a:solidFill>
              <a:schemeClr val="accent1"/>
            </a:solidFill>
          </p:grpSpPr>
          <p:sp>
            <p:nvSpPr>
              <p:cNvPr id="35" name="Oval 12"/>
              <p:cNvSpPr/>
              <p:nvPr/>
            </p:nvSpPr>
            <p:spPr bwMode="ltGray">
              <a:xfrm>
                <a:off x="9015505" y="4207215"/>
                <a:ext cx="523325" cy="523325"/>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6" name="Freeform 55"/>
              <p:cNvSpPr>
                <a:spLocks noEditPoints="1"/>
              </p:cNvSpPr>
              <p:nvPr/>
            </p:nvSpPr>
            <p:spPr bwMode="auto">
              <a:xfrm>
                <a:off x="9075067" y="4292491"/>
                <a:ext cx="419779" cy="341311"/>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2" name="Group 16"/>
            <p:cNvGrpSpPr/>
            <p:nvPr/>
          </p:nvGrpSpPr>
          <p:grpSpPr>
            <a:xfrm>
              <a:off x="1259278" y="3867540"/>
              <a:ext cx="216378" cy="216378"/>
              <a:chOff x="7475745" y="3167141"/>
              <a:chExt cx="523325" cy="523325"/>
            </a:xfrm>
            <a:solidFill>
              <a:schemeClr val="accent1"/>
            </a:solidFill>
          </p:grpSpPr>
          <p:sp>
            <p:nvSpPr>
              <p:cNvPr id="33" name="Oval 17"/>
              <p:cNvSpPr/>
              <p:nvPr/>
            </p:nvSpPr>
            <p:spPr bwMode="ltGray">
              <a:xfrm>
                <a:off x="7475745" y="3167141"/>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4"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cxnSp>
        <p:nvCxnSpPr>
          <p:cNvPr id="39" name="Rechte verbindingslijn 38"/>
          <p:cNvCxnSpPr/>
          <p:nvPr/>
        </p:nvCxnSpPr>
        <p:spPr>
          <a:xfrm>
            <a:off x="4250922" y="1600397"/>
            <a:ext cx="0" cy="39421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Tabel 6"/>
          <p:cNvGraphicFramePr>
            <a:graphicFrameLocks noGrp="1"/>
          </p:cNvGraphicFramePr>
          <p:nvPr>
            <p:extLst/>
          </p:nvPr>
        </p:nvGraphicFramePr>
        <p:xfrm>
          <a:off x="588036" y="1868827"/>
          <a:ext cx="2790111" cy="2355215"/>
        </p:xfrm>
        <a:graphic>
          <a:graphicData uri="http://schemas.openxmlformats.org/drawingml/2006/table">
            <a:tbl>
              <a:tblPr/>
              <a:tblGrid>
                <a:gridCol w="215825">
                  <a:extLst>
                    <a:ext uri="{9D8B030D-6E8A-4147-A177-3AD203B41FA5}">
                      <a16:colId xmlns:a16="http://schemas.microsoft.com/office/drawing/2014/main" val="20000"/>
                    </a:ext>
                  </a:extLst>
                </a:gridCol>
                <a:gridCol w="1565173">
                  <a:extLst>
                    <a:ext uri="{9D8B030D-6E8A-4147-A177-3AD203B41FA5}">
                      <a16:colId xmlns:a16="http://schemas.microsoft.com/office/drawing/2014/main" val="20001"/>
                    </a:ext>
                  </a:extLst>
                </a:gridCol>
                <a:gridCol w="1009113">
                  <a:extLst>
                    <a:ext uri="{9D8B030D-6E8A-4147-A177-3AD203B41FA5}">
                      <a16:colId xmlns:a16="http://schemas.microsoft.com/office/drawing/2014/main" val="20002"/>
                    </a:ext>
                  </a:extLst>
                </a:gridCol>
              </a:tblGrid>
              <a:tr h="371475">
                <a:tc>
                  <a:txBody>
                    <a:bodyPr/>
                    <a:lstStyle/>
                    <a:p>
                      <a:pPr algn="l" fontAlgn="b"/>
                      <a:endParaRPr lang="nl-NL" sz="1200" b="1" i="0" u="none" strike="noStrike" dirty="0">
                        <a:solidFill>
                          <a:srgbClr val="FFFFFF"/>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nl-NL" sz="1200" b="1" i="0" u="none" strike="noStrike" dirty="0">
                          <a:solidFill>
                            <a:srgbClr val="FFFFFF"/>
                          </a:solidFill>
                          <a:effectLst/>
                          <a:latin typeface="Calibri"/>
                        </a:rPr>
                        <a:t>Buurt</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nl-NL" sz="1200" b="1" i="0" u="none" strike="noStrike" dirty="0" smtClean="0">
                          <a:solidFill>
                            <a:srgbClr val="FFFFFF"/>
                          </a:solidFill>
                          <a:effectLst/>
                          <a:latin typeface="Calibri"/>
                        </a:rPr>
                        <a:t>Hoogste kans (%)</a:t>
                      </a:r>
                      <a:endParaRPr lang="nl-NL" sz="1200" b="1" i="0" u="none" strike="noStrike" dirty="0">
                        <a:solidFill>
                          <a:srgbClr val="FFFFFF"/>
                        </a:solidFill>
                        <a:effectLst/>
                        <a:latin typeface="Calibri"/>
                      </a:endParaRP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98120">
                <a:tc>
                  <a:txBody>
                    <a:bodyPr/>
                    <a:lstStyle/>
                    <a:p>
                      <a:pPr algn="l" fontAlgn="b"/>
                      <a:r>
                        <a:rPr lang="nl-NL" sz="1200" b="0" i="0" u="none" strike="noStrike" dirty="0" smtClean="0">
                          <a:solidFill>
                            <a:srgbClr val="000000"/>
                          </a:solidFill>
                          <a:effectLst/>
                          <a:latin typeface="Calibri"/>
                        </a:rPr>
                        <a:t>1</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Slaaghwijk</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78</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98120">
                <a:tc>
                  <a:txBody>
                    <a:bodyPr/>
                    <a:lstStyle/>
                    <a:p>
                      <a:pPr algn="l" fontAlgn="b"/>
                      <a:r>
                        <a:rPr lang="nl-NL" sz="1200" b="0" i="0" u="none" strike="noStrike" dirty="0" smtClean="0">
                          <a:solidFill>
                            <a:srgbClr val="000000"/>
                          </a:solidFill>
                          <a:effectLst/>
                          <a:latin typeface="Calibri"/>
                        </a:rPr>
                        <a:t>2</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Havenwijk-Zuid</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72</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198120">
                <a:tc>
                  <a:txBody>
                    <a:bodyPr/>
                    <a:lstStyle/>
                    <a:p>
                      <a:pPr algn="l" fontAlgn="b"/>
                      <a:r>
                        <a:rPr lang="nl-NL" sz="1200" b="0" i="0" u="none" strike="noStrike" dirty="0" smtClean="0">
                          <a:solidFill>
                            <a:srgbClr val="000000"/>
                          </a:solidFill>
                          <a:effectLst/>
                          <a:latin typeface="Calibri"/>
                        </a:rPr>
                        <a:t>3</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De Kooi</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68</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98120">
                <a:tc>
                  <a:txBody>
                    <a:bodyPr/>
                    <a:lstStyle/>
                    <a:p>
                      <a:pPr algn="l" fontAlgn="b"/>
                      <a:r>
                        <a:rPr lang="nl-NL" sz="1200" b="0" i="0" u="none" strike="noStrike" dirty="0" smtClean="0">
                          <a:solidFill>
                            <a:srgbClr val="000000"/>
                          </a:solidFill>
                          <a:effectLst/>
                          <a:latin typeface="Calibri"/>
                        </a:rPr>
                        <a:t>4</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Pancras-Oost</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68</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198120">
                <a:tc>
                  <a:txBody>
                    <a:bodyPr/>
                    <a:lstStyle/>
                    <a:p>
                      <a:pPr algn="l" fontAlgn="b"/>
                      <a:r>
                        <a:rPr lang="nl-NL" sz="1200" b="0" i="0" u="none" strike="noStrike" dirty="0" smtClean="0">
                          <a:solidFill>
                            <a:srgbClr val="000000"/>
                          </a:solidFill>
                          <a:effectLst/>
                          <a:latin typeface="Calibri"/>
                        </a:rPr>
                        <a:t>5</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Pesthuiswijk</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66</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198120">
                <a:tc>
                  <a:txBody>
                    <a:bodyPr/>
                    <a:lstStyle/>
                    <a:p>
                      <a:pPr algn="l" fontAlgn="b"/>
                      <a:r>
                        <a:rPr lang="nl-NL" sz="1200" b="0" i="0" u="none" strike="noStrike" dirty="0" smtClean="0">
                          <a:solidFill>
                            <a:srgbClr val="000000"/>
                          </a:solidFill>
                          <a:effectLst/>
                          <a:latin typeface="Calibri"/>
                        </a:rPr>
                        <a:t>6</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Noorderkwartier</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65</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198120">
                <a:tc>
                  <a:txBody>
                    <a:bodyPr/>
                    <a:lstStyle/>
                    <a:p>
                      <a:pPr algn="l" fontAlgn="b"/>
                      <a:r>
                        <a:rPr lang="nl-NL" sz="1200" b="0" i="0" u="none" strike="noStrike" dirty="0" smtClean="0">
                          <a:solidFill>
                            <a:srgbClr val="000000"/>
                          </a:solidFill>
                          <a:effectLst/>
                          <a:latin typeface="Calibri"/>
                        </a:rPr>
                        <a:t>7</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Hoge Mors</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63</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198120">
                <a:tc>
                  <a:txBody>
                    <a:bodyPr/>
                    <a:lstStyle/>
                    <a:p>
                      <a:pPr algn="l" fontAlgn="b"/>
                      <a:r>
                        <a:rPr lang="nl-NL" sz="1200" b="0" i="0" u="none" strike="noStrike" dirty="0" smtClean="0">
                          <a:solidFill>
                            <a:srgbClr val="000000"/>
                          </a:solidFill>
                          <a:effectLst/>
                          <a:latin typeface="Calibri"/>
                        </a:rPr>
                        <a:t>8</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Meerburg</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a:solidFill>
                            <a:srgbClr val="000000"/>
                          </a:solidFill>
                          <a:effectLst/>
                          <a:latin typeface="Calibri"/>
                        </a:rPr>
                        <a:t>62</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198120">
                <a:tc>
                  <a:txBody>
                    <a:bodyPr/>
                    <a:lstStyle/>
                    <a:p>
                      <a:pPr algn="l" fontAlgn="b"/>
                      <a:r>
                        <a:rPr lang="nl-NL" sz="1200" b="0" i="0" u="none" strike="noStrike" dirty="0" smtClean="0">
                          <a:solidFill>
                            <a:srgbClr val="000000"/>
                          </a:solidFill>
                          <a:effectLst/>
                          <a:latin typeface="Calibri"/>
                        </a:rPr>
                        <a:t>9</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Merenwijk-Centrum</a:t>
                      </a: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nl-NL" sz="1200" b="0" i="0" u="none" strike="noStrike">
                          <a:solidFill>
                            <a:srgbClr val="000000"/>
                          </a:solidFill>
                          <a:effectLst/>
                          <a:latin typeface="Calibri"/>
                        </a:rPr>
                        <a:t>62</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198120">
                <a:tc>
                  <a:txBody>
                    <a:bodyPr/>
                    <a:lstStyle/>
                    <a:p>
                      <a:pPr algn="l" fontAlgn="b"/>
                      <a:r>
                        <a:rPr lang="nl-NL" sz="1200" b="0" i="0" u="none" strike="noStrike" dirty="0" smtClean="0">
                          <a:solidFill>
                            <a:srgbClr val="000000"/>
                          </a:solidFill>
                          <a:effectLst/>
                          <a:latin typeface="Calibri"/>
                        </a:rPr>
                        <a:t>10</a:t>
                      </a:r>
                      <a:endParaRPr lang="nl-NL" sz="1200" b="0" i="0" u="none" strike="noStrike" dirty="0">
                        <a:solidFill>
                          <a:srgbClr val="000000"/>
                        </a:solidFill>
                        <a:effectLst/>
                        <a:latin typeface="Calibri"/>
                      </a:endParaRPr>
                    </a:p>
                  </a:txBody>
                  <a:tcPr marL="8255" marR="8255" marT="825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err="1">
                          <a:solidFill>
                            <a:srgbClr val="000000"/>
                          </a:solidFill>
                          <a:effectLst/>
                          <a:latin typeface="Calibri"/>
                        </a:rPr>
                        <a:t>Noordvest</a:t>
                      </a:r>
                      <a:endParaRPr lang="nl-NL" sz="1200" b="0" i="0" u="none" strike="noStrike" dirty="0">
                        <a:solidFill>
                          <a:srgbClr val="000000"/>
                        </a:solidFill>
                        <a:effectLst/>
                        <a:latin typeface="Calibri"/>
                      </a:endParaRPr>
                    </a:p>
                  </a:txBody>
                  <a:tcPr marL="8255" marR="8255" marT="8255" marB="0" anchor="b">
                    <a:lnL w="6350" cap="flat" cmpd="sng" algn="ctr">
                      <a:no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nl-NL" sz="1200" b="0" i="0" u="none" strike="noStrike" dirty="0">
                          <a:solidFill>
                            <a:srgbClr val="000000"/>
                          </a:solidFill>
                          <a:effectLst/>
                          <a:latin typeface="Calibri"/>
                        </a:rPr>
                        <a:t>61</a:t>
                      </a:r>
                    </a:p>
                  </a:txBody>
                  <a:tcPr marL="8255" marR="8255" marT="825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56" name="Ovaal 55"/>
          <p:cNvSpPr/>
          <p:nvPr/>
        </p:nvSpPr>
        <p:spPr>
          <a:xfrm>
            <a:off x="3470836" y="2258870"/>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sz="1083" dirty="0"/>
          </a:p>
        </p:txBody>
      </p:sp>
      <p:sp>
        <p:nvSpPr>
          <p:cNvPr id="58" name="Rechthoek 57"/>
          <p:cNvSpPr/>
          <p:nvPr/>
        </p:nvSpPr>
        <p:spPr>
          <a:xfrm>
            <a:off x="4795627" y="3337638"/>
            <a:ext cx="309700" cy="225767"/>
          </a:xfrm>
          <a:prstGeom prst="rect">
            <a:avLst/>
          </a:prstGeom>
        </p:spPr>
        <p:txBody>
          <a:bodyPr wrap="none">
            <a:spAutoFit/>
          </a:bodyPr>
          <a:lstStyle/>
          <a:p>
            <a:r>
              <a:rPr lang="nl-NL" sz="867" dirty="0">
                <a:solidFill>
                  <a:schemeClr val="bg1"/>
                </a:solidFill>
              </a:rPr>
              <a:t>10</a:t>
            </a:r>
            <a:endParaRPr lang="nl-NL" sz="1950"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268" y="1817145"/>
            <a:ext cx="3551036" cy="383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Ovaal 44"/>
          <p:cNvSpPr/>
          <p:nvPr/>
        </p:nvSpPr>
        <p:spPr>
          <a:xfrm>
            <a:off x="7683304" y="2491191"/>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1</a:t>
            </a:r>
          </a:p>
        </p:txBody>
      </p:sp>
      <p:sp>
        <p:nvSpPr>
          <p:cNvPr id="47" name="Ovaal 46"/>
          <p:cNvSpPr/>
          <p:nvPr/>
        </p:nvSpPr>
        <p:spPr>
          <a:xfrm>
            <a:off x="7605295" y="3301337"/>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2</a:t>
            </a:r>
          </a:p>
        </p:txBody>
      </p:sp>
      <p:sp>
        <p:nvSpPr>
          <p:cNvPr id="57" name="Ovaal 56"/>
          <p:cNvSpPr/>
          <p:nvPr/>
        </p:nvSpPr>
        <p:spPr>
          <a:xfrm>
            <a:off x="7871867" y="2882940"/>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3</a:t>
            </a:r>
          </a:p>
        </p:txBody>
      </p:sp>
      <p:sp>
        <p:nvSpPr>
          <p:cNvPr id="59" name="Ovaal 58"/>
          <p:cNvSpPr/>
          <p:nvPr/>
        </p:nvSpPr>
        <p:spPr>
          <a:xfrm>
            <a:off x="7443605" y="3337637"/>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4</a:t>
            </a:r>
          </a:p>
        </p:txBody>
      </p:sp>
      <p:sp>
        <p:nvSpPr>
          <p:cNvPr id="62" name="Ovaal 61"/>
          <p:cNvSpPr/>
          <p:nvPr/>
        </p:nvSpPr>
        <p:spPr>
          <a:xfrm>
            <a:off x="6669191" y="2812308"/>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5</a:t>
            </a:r>
          </a:p>
        </p:txBody>
      </p:sp>
      <p:sp>
        <p:nvSpPr>
          <p:cNvPr id="63" name="Ovaal 62"/>
          <p:cNvSpPr/>
          <p:nvPr/>
        </p:nvSpPr>
        <p:spPr>
          <a:xfrm>
            <a:off x="7527286" y="2812308"/>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6</a:t>
            </a:r>
          </a:p>
        </p:txBody>
      </p:sp>
      <p:sp>
        <p:nvSpPr>
          <p:cNvPr id="64" name="Ovaal 63"/>
          <p:cNvSpPr/>
          <p:nvPr/>
        </p:nvSpPr>
        <p:spPr>
          <a:xfrm>
            <a:off x="6123130" y="3337637"/>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7</a:t>
            </a:r>
          </a:p>
        </p:txBody>
      </p:sp>
      <p:sp>
        <p:nvSpPr>
          <p:cNvPr id="65" name="Ovaal 64"/>
          <p:cNvSpPr/>
          <p:nvPr/>
        </p:nvSpPr>
        <p:spPr>
          <a:xfrm>
            <a:off x="8073347" y="3577188"/>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8</a:t>
            </a:r>
          </a:p>
        </p:txBody>
      </p:sp>
      <p:sp>
        <p:nvSpPr>
          <p:cNvPr id="66" name="Ovaal 65"/>
          <p:cNvSpPr/>
          <p:nvPr/>
        </p:nvSpPr>
        <p:spPr>
          <a:xfrm>
            <a:off x="7719074" y="2258870"/>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nl-NL" sz="1083" dirty="0"/>
              <a:t>9</a:t>
            </a:r>
          </a:p>
        </p:txBody>
      </p:sp>
      <p:sp>
        <p:nvSpPr>
          <p:cNvPr id="67" name="Ovaal 66"/>
          <p:cNvSpPr/>
          <p:nvPr/>
        </p:nvSpPr>
        <p:spPr>
          <a:xfrm>
            <a:off x="7286733" y="3068751"/>
            <a:ext cx="156017" cy="156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sz="1083" dirty="0"/>
          </a:p>
        </p:txBody>
      </p:sp>
      <p:sp>
        <p:nvSpPr>
          <p:cNvPr id="3" name="Rechthoek 2"/>
          <p:cNvSpPr/>
          <p:nvPr/>
        </p:nvSpPr>
        <p:spPr>
          <a:xfrm>
            <a:off x="7202197" y="3038957"/>
            <a:ext cx="309700" cy="225767"/>
          </a:xfrm>
          <a:prstGeom prst="rect">
            <a:avLst/>
          </a:prstGeom>
        </p:spPr>
        <p:txBody>
          <a:bodyPr wrap="none">
            <a:spAutoFit/>
          </a:bodyPr>
          <a:lstStyle/>
          <a:p>
            <a:r>
              <a:rPr lang="nl-NL" sz="867" dirty="0">
                <a:solidFill>
                  <a:schemeClr val="bg1"/>
                </a:solidFill>
              </a:rPr>
              <a:t>10</a:t>
            </a:r>
            <a:endParaRPr lang="nl-NL" sz="867" dirty="0"/>
          </a:p>
        </p:txBody>
      </p:sp>
    </p:spTree>
    <p:extLst>
      <p:ext uri="{BB962C8B-B14F-4D97-AF65-F5344CB8AC3E}">
        <p14:creationId xmlns:p14="http://schemas.microsoft.com/office/powerpoint/2010/main" val="2267566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12</a:t>
            </a:fld>
            <a:endParaRPr lang="nl-NL" dirty="0"/>
          </a:p>
        </p:txBody>
      </p:sp>
      <p:sp>
        <p:nvSpPr>
          <p:cNvPr id="9"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517" dirty="0"/>
              <a:t>Havenwijk Noord en Zuid en Pancras-Oost zijn geselecteerd op basis van corporatiebezit, ouderdom gasnet en nabijheid van een warmtenet </a:t>
            </a:r>
          </a:p>
        </p:txBody>
      </p:sp>
      <p:sp>
        <p:nvSpPr>
          <p:cNvPr id="11" name="Rectangle 1"/>
          <p:cNvSpPr/>
          <p:nvPr/>
        </p:nvSpPr>
        <p:spPr>
          <a:xfrm>
            <a:off x="506507" y="1634801"/>
            <a:ext cx="6748032" cy="392415"/>
          </a:xfrm>
          <a:prstGeom prst="rect">
            <a:avLst/>
          </a:prstGeom>
        </p:spPr>
        <p:txBody>
          <a:bodyPr wrap="square">
            <a:spAutoFit/>
          </a:bodyPr>
          <a:lstStyle/>
          <a:p>
            <a:pPr marL="1358594" indent="-1358594"/>
            <a:r>
              <a:rPr lang="nl-NL" sz="1083" b="1" dirty="0">
                <a:solidFill>
                  <a:schemeClr val="accent1"/>
                </a:solidFill>
              </a:rPr>
              <a:t>Warmtenet</a:t>
            </a:r>
            <a:r>
              <a:rPr lang="nl-NL" sz="1083" b="1" dirty="0"/>
              <a:t>	</a:t>
            </a:r>
            <a:r>
              <a:rPr lang="nl-NL" sz="867" dirty="0"/>
              <a:t>De buurten Havenwijk Noord en Zuid en Pancras-Oost raken aan buurten met warmtenetten en met de ambitie om warmtenetten met elkaar te verbinden zouden deze buurten kunnen worden meegenomen. </a:t>
            </a:r>
          </a:p>
        </p:txBody>
      </p:sp>
      <p:sp>
        <p:nvSpPr>
          <p:cNvPr id="12" name="Rectangle 27"/>
          <p:cNvSpPr/>
          <p:nvPr/>
        </p:nvSpPr>
        <p:spPr>
          <a:xfrm>
            <a:off x="506507" y="2092787"/>
            <a:ext cx="6748032" cy="392415"/>
          </a:xfrm>
          <a:prstGeom prst="rect">
            <a:avLst/>
          </a:prstGeom>
        </p:spPr>
        <p:txBody>
          <a:bodyPr wrap="square">
            <a:spAutoFit/>
          </a:bodyPr>
          <a:lstStyle/>
          <a:p>
            <a:pPr marL="1358594" indent="-1358594"/>
            <a:r>
              <a:rPr lang="nl-NL" sz="1083" b="1" dirty="0">
                <a:solidFill>
                  <a:schemeClr val="accent1"/>
                </a:solidFill>
              </a:rPr>
              <a:t>Ouderdom gasnet</a:t>
            </a:r>
            <a:r>
              <a:rPr lang="nl-NL" sz="1083" b="1" dirty="0"/>
              <a:t>	</a:t>
            </a:r>
            <a:r>
              <a:rPr lang="nl-NL" sz="867" dirty="0"/>
              <a:t>Het gasnet in deze buurten is relatief oud en voor ongeveer 80% financieel afgeschreven, waardoor eventuele afschrijvingen bij sanering van het gasnet beperkt zijn. </a:t>
            </a:r>
          </a:p>
        </p:txBody>
      </p:sp>
      <p:sp>
        <p:nvSpPr>
          <p:cNvPr id="13" name="Rectangle 29"/>
          <p:cNvSpPr/>
          <p:nvPr/>
        </p:nvSpPr>
        <p:spPr>
          <a:xfrm>
            <a:off x="506507" y="2560838"/>
            <a:ext cx="6748032" cy="525850"/>
          </a:xfrm>
          <a:prstGeom prst="rect">
            <a:avLst/>
          </a:prstGeom>
        </p:spPr>
        <p:txBody>
          <a:bodyPr wrap="square">
            <a:spAutoFit/>
          </a:bodyPr>
          <a:lstStyle/>
          <a:p>
            <a:pPr marL="1358594" indent="-1358594"/>
            <a:r>
              <a:rPr lang="nl-NL" sz="1083" b="1" dirty="0">
                <a:solidFill>
                  <a:schemeClr val="accent1"/>
                </a:solidFill>
              </a:rPr>
              <a:t>Corporatiebezit</a:t>
            </a:r>
            <a:r>
              <a:rPr lang="nl-NL" sz="1083" b="1" dirty="0"/>
              <a:t>	</a:t>
            </a:r>
            <a:r>
              <a:rPr lang="nl-NL" sz="867" dirty="0"/>
              <a:t>Het woningbouwcorporatiebezit ligt met een gemiddelde van 50%(CBS) relatief hoog. Het praten met een enkele partij (i.p.v. veel verschillende woningeigenaren) maakt het doorgaans makkelijker om aanpassingen aan woningen te laten uitvoeren. </a:t>
            </a:r>
          </a:p>
        </p:txBody>
      </p:sp>
      <p:pic>
        <p:nvPicPr>
          <p:cNvPr id="14" name="Picture 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7070" y="3043274"/>
            <a:ext cx="3064422" cy="256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kstvak 14"/>
          <p:cNvSpPr txBox="1"/>
          <p:nvPr/>
        </p:nvSpPr>
        <p:spPr>
          <a:xfrm>
            <a:off x="5499060" y="5691252"/>
            <a:ext cx="3666408" cy="292388"/>
          </a:xfrm>
          <a:prstGeom prst="rect">
            <a:avLst/>
          </a:prstGeom>
          <a:noFill/>
        </p:spPr>
        <p:txBody>
          <a:bodyPr wrap="square" rtlCol="0">
            <a:spAutoFit/>
          </a:bodyPr>
          <a:lstStyle/>
          <a:p>
            <a:r>
              <a:rPr lang="nl-NL" sz="650" dirty="0"/>
              <a:t>Havenwijk en Pancras-Oost naast de buurten met een warmtenet, waarbij de groene buurten een hoge warmtenet adoptie kennen en de rode buurten een relatief lage mate van adoptie</a:t>
            </a:r>
            <a:endParaRPr lang="nl-NL" sz="758" dirty="0"/>
          </a:p>
        </p:txBody>
      </p:sp>
      <p:pic>
        <p:nvPicPr>
          <p:cNvPr id="16" name="Picture 63" descr="Afbeeldingsresultaat voor Herengracht Lei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78" y="3038957"/>
            <a:ext cx="3812862" cy="2569969"/>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p:cNvSpPr txBox="1"/>
          <p:nvPr/>
        </p:nvSpPr>
        <p:spPr>
          <a:xfrm>
            <a:off x="506506" y="5613243"/>
            <a:ext cx="3666408" cy="192360"/>
          </a:xfrm>
          <a:prstGeom prst="rect">
            <a:avLst/>
          </a:prstGeom>
          <a:noFill/>
        </p:spPr>
        <p:txBody>
          <a:bodyPr wrap="square" rtlCol="0">
            <a:spAutoFit/>
          </a:bodyPr>
          <a:lstStyle/>
          <a:p>
            <a:r>
              <a:rPr lang="nl-NL" sz="650" dirty="0"/>
              <a:t>Bron:  http://www.bruinssoedjono.nl/herengracht.html </a:t>
            </a:r>
            <a:endParaRPr lang="nl-NL" sz="758" dirty="0"/>
          </a:p>
        </p:txBody>
      </p:sp>
    </p:spTree>
    <p:extLst>
      <p:ext uri="{BB962C8B-B14F-4D97-AF65-F5344CB8AC3E}">
        <p14:creationId xmlns:p14="http://schemas.microsoft.com/office/powerpoint/2010/main" val="1806657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13</a:t>
            </a:fld>
            <a:endParaRPr lang="nl-NL" dirty="0"/>
          </a:p>
        </p:txBody>
      </p:sp>
      <p:sp>
        <p:nvSpPr>
          <p:cNvPr id="9"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517" dirty="0"/>
              <a:t>Slecht geïsoleerde (monumentale) panden maken de realisatie van een lage temperatuur warmtenet of </a:t>
            </a:r>
            <a:r>
              <a:rPr lang="nl-NL" sz="1517" dirty="0" err="1"/>
              <a:t>all-electric</a:t>
            </a:r>
            <a:r>
              <a:rPr lang="nl-NL" sz="1517" dirty="0"/>
              <a:t> oplossing moeilijk </a:t>
            </a:r>
          </a:p>
        </p:txBody>
      </p:sp>
      <p:sp>
        <p:nvSpPr>
          <p:cNvPr id="28" name="Content Placeholder 4"/>
          <p:cNvSpPr>
            <a:spLocks noGrp="1"/>
          </p:cNvSpPr>
          <p:nvPr>
            <p:ph idx="1"/>
          </p:nvPr>
        </p:nvSpPr>
        <p:spPr>
          <a:xfrm>
            <a:off x="588035" y="1718961"/>
            <a:ext cx="3513805" cy="4071976"/>
          </a:xfrm>
        </p:spPr>
        <p:txBody>
          <a:bodyPr/>
          <a:lstStyle/>
          <a:p>
            <a:pPr>
              <a:spcAft>
                <a:spcPts val="0"/>
              </a:spcAft>
            </a:pPr>
            <a:r>
              <a:rPr lang="nl-NL" sz="867" dirty="0">
                <a:solidFill>
                  <a:schemeClr val="accent2"/>
                </a:solidFill>
              </a:rPr>
              <a:t>Energielabel	</a:t>
            </a:r>
          </a:p>
          <a:p>
            <a:pPr>
              <a:spcAft>
                <a:spcPts val="0"/>
              </a:spcAft>
            </a:pPr>
            <a:r>
              <a:rPr lang="nl-NL" sz="867" dirty="0"/>
              <a:t>Veel woningen zijn slecht geïsoleerd en hebben bovendien mogelijk een monumentale status. Voor een </a:t>
            </a:r>
            <a:r>
              <a:rPr lang="nl-NL" sz="867" dirty="0" err="1"/>
              <a:t>all-electric</a:t>
            </a:r>
            <a:r>
              <a:rPr lang="nl-NL" sz="867" dirty="0"/>
              <a:t> en lage temperatuur warmtenet (55 - 70 ºC) is doorgaans minimaal een energielabel B vereist, waar 88% van de huishoudens in dit gebied een energie label C of slechter heeft. Voor een hoge temperatuur warmtenet (70+ ºC) geldt dit in de regel niet en kan het de business case zelfs versterken, daar er meer warmte wordt afgenomen per afnemer. </a:t>
            </a:r>
            <a:r>
              <a:rPr lang="nl-NL" sz="867" b="1" dirty="0" err="1"/>
              <a:t>All-electric</a:t>
            </a:r>
            <a:r>
              <a:rPr lang="nl-NL" sz="867" b="1" dirty="0"/>
              <a:t> en lage temperatuur warmtenetten lijken dus moeilijk te realiseren, maar hoge temperatuur warmtenetten zijn het onderzoeken waard.</a:t>
            </a:r>
            <a:r>
              <a:rPr lang="nl-NL" sz="867" dirty="0"/>
              <a:t> </a:t>
            </a:r>
          </a:p>
          <a:p>
            <a:pPr>
              <a:spcAft>
                <a:spcPts val="0"/>
              </a:spcAft>
            </a:pPr>
            <a:endParaRPr lang="nl-NL" sz="867" dirty="0"/>
          </a:p>
          <a:p>
            <a:pPr>
              <a:spcAft>
                <a:spcPts val="0"/>
              </a:spcAft>
            </a:pPr>
            <a:r>
              <a:rPr lang="nl-NL" sz="867" dirty="0">
                <a:solidFill>
                  <a:schemeClr val="accent2"/>
                </a:solidFill>
              </a:rPr>
              <a:t>Eigendom	</a:t>
            </a:r>
          </a:p>
          <a:p>
            <a:pPr>
              <a:spcAft>
                <a:spcPts val="0"/>
              </a:spcAft>
            </a:pPr>
            <a:r>
              <a:rPr lang="nl-NL" sz="867" dirty="0"/>
              <a:t>De helft van de panden zijn in het bezit van corporaties (mogelijk studentenhuizen), waarbij het bezit verspreid is door de buurten heen. De corporatie huurwoningen zijn verspreid over de buurt. Het percentage sociale huurwoningen volgens het CBS was gemiddeld 49% in 2016, waarvan mogelijk een aanzienlijk deel wordt bewoond door studenten. </a:t>
            </a:r>
            <a:r>
              <a:rPr lang="nl-NL" sz="867" b="1" dirty="0"/>
              <a:t>De versnippering van corporatiebezit en de mogelijke monumentale status van panden maakt het lastig om direct interessante gebieden aan te wijzen</a:t>
            </a:r>
            <a:r>
              <a:rPr lang="nl-NL" sz="867" dirty="0"/>
              <a:t>.</a:t>
            </a:r>
          </a:p>
          <a:p>
            <a:pPr>
              <a:spcAft>
                <a:spcPts val="0"/>
              </a:spcAft>
            </a:pPr>
            <a:endParaRPr lang="nl-NL" sz="867" dirty="0"/>
          </a:p>
          <a:p>
            <a:pPr>
              <a:spcAft>
                <a:spcPts val="0"/>
              </a:spcAft>
            </a:pPr>
            <a:r>
              <a:rPr lang="nl-NL" sz="867" dirty="0">
                <a:solidFill>
                  <a:schemeClr val="accent2"/>
                </a:solidFill>
              </a:rPr>
              <a:t>Demografische kenmerken</a:t>
            </a:r>
          </a:p>
          <a:p>
            <a:pPr>
              <a:spcAft>
                <a:spcPts val="0"/>
              </a:spcAft>
            </a:pPr>
            <a:r>
              <a:rPr lang="nl-NL" sz="867" dirty="0"/>
              <a:t>De leeftijdscategorieën 15-24 en 24-44 zijn sterk oververtegenwoordigd, en ook de lage inkomens kennen een oververtegenwoordiging in de buurten. Dit kan mogelijk verklaard worden door de aanwezigheid van studenten. Bij eventuele financiële bijdrages, voor bijvoorbeeld isolatiemaatregelen of aanpassingen aan het huis kan hier rekening mee worden gehouden. </a:t>
            </a:r>
          </a:p>
          <a:p>
            <a:pPr>
              <a:spcAft>
                <a:spcPts val="0"/>
              </a:spcAft>
            </a:pPr>
            <a:endParaRPr lang="nl-NL" sz="867" dirty="0"/>
          </a:p>
          <a:p>
            <a:pPr>
              <a:spcAft>
                <a:spcPts val="0"/>
              </a:spcAft>
            </a:pPr>
            <a:endParaRPr lang="nl-NL" sz="1083" b="1" dirty="0"/>
          </a:p>
          <a:p>
            <a:pPr>
              <a:spcAft>
                <a:spcPts val="0"/>
              </a:spcAft>
            </a:pPr>
            <a:endParaRPr lang="nl-NL" sz="1083" b="1" dirty="0"/>
          </a:p>
        </p:txBody>
      </p:sp>
      <p:grpSp>
        <p:nvGrpSpPr>
          <p:cNvPr id="29" name="Group 19"/>
          <p:cNvGrpSpPr/>
          <p:nvPr/>
        </p:nvGrpSpPr>
        <p:grpSpPr>
          <a:xfrm>
            <a:off x="8541399" y="1478400"/>
            <a:ext cx="858672" cy="234410"/>
            <a:chOff x="683036" y="3867540"/>
            <a:chExt cx="792620" cy="216378"/>
          </a:xfrm>
        </p:grpSpPr>
        <p:grpSp>
          <p:nvGrpSpPr>
            <p:cNvPr id="30" name="Group 8"/>
            <p:cNvGrpSpPr/>
            <p:nvPr/>
          </p:nvGrpSpPr>
          <p:grpSpPr>
            <a:xfrm>
              <a:off x="971246" y="3867540"/>
              <a:ext cx="216378" cy="216378"/>
              <a:chOff x="4768817" y="5247289"/>
              <a:chExt cx="523325" cy="523325"/>
            </a:xfrm>
            <a:solidFill>
              <a:schemeClr val="accent1"/>
            </a:solidFill>
          </p:grpSpPr>
          <p:sp>
            <p:nvSpPr>
              <p:cNvPr id="37" name="Oval 9"/>
              <p:cNvSpPr/>
              <p:nvPr/>
            </p:nvSpPr>
            <p:spPr bwMode="ltGray">
              <a:xfrm>
                <a:off x="4768817" y="5247289"/>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8" name="Freeform 244"/>
              <p:cNvSpPr>
                <a:spLocks noEditPoints="1"/>
              </p:cNvSpPr>
              <p:nvPr/>
            </p:nvSpPr>
            <p:spPr bwMode="auto">
              <a:xfrm>
                <a:off x="4849427" y="5320869"/>
                <a:ext cx="366820" cy="396979"/>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1" name="Group 11"/>
            <p:cNvGrpSpPr/>
            <p:nvPr/>
          </p:nvGrpSpPr>
          <p:grpSpPr>
            <a:xfrm>
              <a:off x="683036" y="3867540"/>
              <a:ext cx="216378" cy="216378"/>
              <a:chOff x="9015505" y="4207215"/>
              <a:chExt cx="523325" cy="523325"/>
            </a:xfrm>
            <a:solidFill>
              <a:schemeClr val="accent1"/>
            </a:solidFill>
          </p:grpSpPr>
          <p:sp>
            <p:nvSpPr>
              <p:cNvPr id="35" name="Oval 12"/>
              <p:cNvSpPr/>
              <p:nvPr/>
            </p:nvSpPr>
            <p:spPr bwMode="ltGray">
              <a:xfrm>
                <a:off x="9015505" y="4207215"/>
                <a:ext cx="523325" cy="523325"/>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6" name="Freeform 55"/>
              <p:cNvSpPr>
                <a:spLocks noEditPoints="1"/>
              </p:cNvSpPr>
              <p:nvPr/>
            </p:nvSpPr>
            <p:spPr bwMode="auto">
              <a:xfrm>
                <a:off x="9075067" y="4292491"/>
                <a:ext cx="419779" cy="341311"/>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2" name="Group 16"/>
            <p:cNvGrpSpPr/>
            <p:nvPr/>
          </p:nvGrpSpPr>
          <p:grpSpPr>
            <a:xfrm>
              <a:off x="1259278" y="3867540"/>
              <a:ext cx="216378" cy="216378"/>
              <a:chOff x="7475745" y="3167141"/>
              <a:chExt cx="523325" cy="523325"/>
            </a:xfrm>
            <a:solidFill>
              <a:schemeClr val="accent1"/>
            </a:solidFill>
          </p:grpSpPr>
          <p:sp>
            <p:nvSpPr>
              <p:cNvPr id="33" name="Oval 17"/>
              <p:cNvSpPr/>
              <p:nvPr/>
            </p:nvSpPr>
            <p:spPr bwMode="ltGray">
              <a:xfrm>
                <a:off x="7475745" y="3167141"/>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4"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cxnSp>
        <p:nvCxnSpPr>
          <p:cNvPr id="39" name="Rechte verbindingslijn 38"/>
          <p:cNvCxnSpPr/>
          <p:nvPr/>
        </p:nvCxnSpPr>
        <p:spPr>
          <a:xfrm>
            <a:off x="4250922" y="1600397"/>
            <a:ext cx="0" cy="39421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8145" y="2927337"/>
            <a:ext cx="2143806" cy="97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004" y="4101535"/>
            <a:ext cx="2201710" cy="153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kstvak 41"/>
          <p:cNvSpPr txBox="1"/>
          <p:nvPr/>
        </p:nvSpPr>
        <p:spPr>
          <a:xfrm>
            <a:off x="4608444" y="3953330"/>
            <a:ext cx="1730907" cy="225767"/>
          </a:xfrm>
          <a:prstGeom prst="rect">
            <a:avLst/>
          </a:prstGeom>
          <a:noFill/>
        </p:spPr>
        <p:txBody>
          <a:bodyPr wrap="square" rtlCol="0">
            <a:spAutoFit/>
          </a:bodyPr>
          <a:lstStyle/>
          <a:p>
            <a:pPr algn="ctr"/>
            <a:r>
              <a:rPr lang="nl-NL" sz="867" dirty="0"/>
              <a:t>Eigendom</a:t>
            </a:r>
          </a:p>
        </p:txBody>
      </p:sp>
      <p:pic>
        <p:nvPicPr>
          <p:cNvPr id="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8265" y="1842036"/>
            <a:ext cx="1991056" cy="222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ep 43"/>
          <p:cNvGrpSpPr/>
          <p:nvPr/>
        </p:nvGrpSpPr>
        <p:grpSpPr>
          <a:xfrm>
            <a:off x="4489458" y="1557086"/>
            <a:ext cx="2215504" cy="1305546"/>
            <a:chOff x="4100065" y="818794"/>
            <a:chExt cx="2128119" cy="1279259"/>
          </a:xfrm>
        </p:grpSpPr>
        <p:pic>
          <p:nvPicPr>
            <p:cNvPr id="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065" y="818794"/>
              <a:ext cx="2128119" cy="11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kstvak 45"/>
            <p:cNvSpPr txBox="1"/>
            <p:nvPr/>
          </p:nvSpPr>
          <p:spPr>
            <a:xfrm>
              <a:off x="4332806" y="1876832"/>
              <a:ext cx="1662636" cy="221221"/>
            </a:xfrm>
            <a:prstGeom prst="rect">
              <a:avLst/>
            </a:prstGeom>
            <a:noFill/>
          </p:spPr>
          <p:txBody>
            <a:bodyPr wrap="square" rtlCol="0">
              <a:spAutoFit/>
            </a:bodyPr>
            <a:lstStyle/>
            <a:p>
              <a:pPr algn="ctr"/>
              <a:r>
                <a:rPr lang="nl-NL" sz="867" dirty="0"/>
                <a:t>Energielabel</a:t>
              </a:r>
              <a:endParaRPr lang="nl-NL" sz="975" dirty="0"/>
            </a:p>
          </p:txBody>
        </p:sp>
      </p:grpSp>
      <p:pic>
        <p:nvPicPr>
          <p:cNvPr id="4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011" y="4384388"/>
            <a:ext cx="1765504" cy="127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kstvak 47"/>
          <p:cNvSpPr txBox="1"/>
          <p:nvPr/>
        </p:nvSpPr>
        <p:spPr>
          <a:xfrm>
            <a:off x="7139084" y="5701136"/>
            <a:ext cx="1730907" cy="225767"/>
          </a:xfrm>
          <a:prstGeom prst="rect">
            <a:avLst/>
          </a:prstGeom>
          <a:noFill/>
        </p:spPr>
        <p:txBody>
          <a:bodyPr wrap="square" rtlCol="0">
            <a:spAutoFit/>
          </a:bodyPr>
          <a:lstStyle/>
          <a:p>
            <a:pPr algn="ctr"/>
            <a:r>
              <a:rPr lang="nl-NL" sz="867" dirty="0"/>
              <a:t>Leeftijd</a:t>
            </a:r>
          </a:p>
        </p:txBody>
      </p:sp>
      <p:sp>
        <p:nvSpPr>
          <p:cNvPr id="49" name="Tekstvak 48"/>
          <p:cNvSpPr txBox="1"/>
          <p:nvPr/>
        </p:nvSpPr>
        <p:spPr>
          <a:xfrm>
            <a:off x="7312735" y="4137612"/>
            <a:ext cx="1730907" cy="225767"/>
          </a:xfrm>
          <a:prstGeom prst="rect">
            <a:avLst/>
          </a:prstGeom>
          <a:noFill/>
        </p:spPr>
        <p:txBody>
          <a:bodyPr wrap="square" rtlCol="0">
            <a:spAutoFit/>
          </a:bodyPr>
          <a:lstStyle/>
          <a:p>
            <a:pPr algn="ctr"/>
            <a:r>
              <a:rPr lang="nl-NL" sz="867" dirty="0"/>
              <a:t>Energielabel</a:t>
            </a:r>
            <a:endParaRPr lang="nl-NL" sz="975" dirty="0"/>
          </a:p>
        </p:txBody>
      </p:sp>
      <p:sp>
        <p:nvSpPr>
          <p:cNvPr id="50" name="Tekstvak 49"/>
          <p:cNvSpPr txBox="1"/>
          <p:nvPr/>
        </p:nvSpPr>
        <p:spPr>
          <a:xfrm>
            <a:off x="4513099" y="5701136"/>
            <a:ext cx="1730907" cy="225767"/>
          </a:xfrm>
          <a:prstGeom prst="rect">
            <a:avLst/>
          </a:prstGeom>
          <a:noFill/>
        </p:spPr>
        <p:txBody>
          <a:bodyPr wrap="square" rtlCol="0">
            <a:spAutoFit/>
          </a:bodyPr>
          <a:lstStyle/>
          <a:p>
            <a:pPr algn="ctr"/>
            <a:r>
              <a:rPr lang="nl-NL" sz="867" dirty="0"/>
              <a:t>Inkomen</a:t>
            </a:r>
          </a:p>
        </p:txBody>
      </p:sp>
    </p:spTree>
    <p:extLst>
      <p:ext uri="{BB962C8B-B14F-4D97-AF65-F5344CB8AC3E}">
        <p14:creationId xmlns:p14="http://schemas.microsoft.com/office/powerpoint/2010/main" val="1908037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14</a:t>
            </a:fld>
            <a:endParaRPr lang="nl-NL" dirty="0"/>
          </a:p>
        </p:txBody>
      </p:sp>
      <p:sp>
        <p:nvSpPr>
          <p:cNvPr id="52" name="Content Placeholder 4"/>
          <p:cNvSpPr>
            <a:spLocks noGrp="1"/>
          </p:cNvSpPr>
          <p:nvPr>
            <p:ph idx="1"/>
          </p:nvPr>
        </p:nvSpPr>
        <p:spPr>
          <a:xfrm>
            <a:off x="518064" y="1771329"/>
            <a:ext cx="3981857" cy="3705000"/>
          </a:xfrm>
        </p:spPr>
        <p:txBody>
          <a:bodyPr/>
          <a:lstStyle/>
          <a:p>
            <a:pPr>
              <a:spcAft>
                <a:spcPts val="0"/>
              </a:spcAft>
            </a:pPr>
            <a:r>
              <a:rPr lang="nl-NL" sz="1083" b="1" dirty="0"/>
              <a:t/>
            </a:r>
            <a:br>
              <a:rPr lang="nl-NL" sz="1083" b="1" dirty="0"/>
            </a:br>
            <a:endParaRPr lang="nl-NL" sz="1083" b="1" dirty="0"/>
          </a:p>
        </p:txBody>
      </p:sp>
      <p:grpSp>
        <p:nvGrpSpPr>
          <p:cNvPr id="53" name="Group 19"/>
          <p:cNvGrpSpPr/>
          <p:nvPr/>
        </p:nvGrpSpPr>
        <p:grpSpPr>
          <a:xfrm>
            <a:off x="8541399" y="1478783"/>
            <a:ext cx="858672" cy="234410"/>
            <a:chOff x="683036" y="3867540"/>
            <a:chExt cx="792620" cy="216378"/>
          </a:xfrm>
        </p:grpSpPr>
        <p:grpSp>
          <p:nvGrpSpPr>
            <p:cNvPr id="54" name="Group 8"/>
            <p:cNvGrpSpPr/>
            <p:nvPr/>
          </p:nvGrpSpPr>
          <p:grpSpPr>
            <a:xfrm>
              <a:off x="971246" y="3867540"/>
              <a:ext cx="216378" cy="216378"/>
              <a:chOff x="4768817" y="5247289"/>
              <a:chExt cx="523325" cy="523325"/>
            </a:xfrm>
            <a:solidFill>
              <a:schemeClr val="accent1"/>
            </a:solidFill>
          </p:grpSpPr>
          <p:sp>
            <p:nvSpPr>
              <p:cNvPr id="61" name="Oval 9"/>
              <p:cNvSpPr/>
              <p:nvPr/>
            </p:nvSpPr>
            <p:spPr bwMode="ltGray">
              <a:xfrm>
                <a:off x="4768817" y="5247289"/>
                <a:ext cx="523325" cy="523325"/>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62" name="Freeform 244"/>
              <p:cNvSpPr>
                <a:spLocks noEditPoints="1"/>
              </p:cNvSpPr>
              <p:nvPr/>
            </p:nvSpPr>
            <p:spPr bwMode="auto">
              <a:xfrm>
                <a:off x="4849427" y="5320869"/>
                <a:ext cx="366820" cy="396979"/>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55" name="Group 11"/>
            <p:cNvGrpSpPr/>
            <p:nvPr/>
          </p:nvGrpSpPr>
          <p:grpSpPr>
            <a:xfrm>
              <a:off x="683036" y="3867540"/>
              <a:ext cx="216378" cy="216378"/>
              <a:chOff x="9015505" y="4207215"/>
              <a:chExt cx="523325" cy="523325"/>
            </a:xfrm>
            <a:solidFill>
              <a:schemeClr val="accent1"/>
            </a:solidFill>
          </p:grpSpPr>
          <p:sp>
            <p:nvSpPr>
              <p:cNvPr id="59" name="Oval 12"/>
              <p:cNvSpPr/>
              <p:nvPr/>
            </p:nvSpPr>
            <p:spPr bwMode="ltGray">
              <a:xfrm>
                <a:off x="9015505" y="4207215"/>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60" name="Freeform 55"/>
              <p:cNvSpPr>
                <a:spLocks noEditPoints="1"/>
              </p:cNvSpPr>
              <p:nvPr/>
            </p:nvSpPr>
            <p:spPr bwMode="auto">
              <a:xfrm>
                <a:off x="9075067" y="4292491"/>
                <a:ext cx="419779" cy="341311"/>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56" name="Group 16"/>
            <p:cNvGrpSpPr/>
            <p:nvPr/>
          </p:nvGrpSpPr>
          <p:grpSpPr>
            <a:xfrm>
              <a:off x="1259278" y="3867540"/>
              <a:ext cx="216378" cy="216378"/>
              <a:chOff x="7475745" y="3167141"/>
              <a:chExt cx="523325" cy="523325"/>
            </a:xfrm>
            <a:solidFill>
              <a:schemeClr val="accent1"/>
            </a:solidFill>
          </p:grpSpPr>
          <p:sp>
            <p:nvSpPr>
              <p:cNvPr id="57" name="Oval 17"/>
              <p:cNvSpPr/>
              <p:nvPr/>
            </p:nvSpPr>
            <p:spPr bwMode="ltGray">
              <a:xfrm>
                <a:off x="7475745" y="3167141"/>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58"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sp>
        <p:nvSpPr>
          <p:cNvPr id="63" name="Content Placeholder 4"/>
          <p:cNvSpPr txBox="1">
            <a:spLocks/>
          </p:cNvSpPr>
          <p:nvPr/>
        </p:nvSpPr>
        <p:spPr>
          <a:xfrm>
            <a:off x="525784" y="1794353"/>
            <a:ext cx="4104165" cy="3705000"/>
          </a:xfrm>
          <a:prstGeom prst="rect">
            <a:avLst/>
          </a:prstGeom>
        </p:spPr>
        <p:txBody>
          <a:bodyPr vert="horz" lIns="0" tIns="0" rIns="0" bIns="0" rtlCol="0">
            <a:noAutofit/>
          </a:bodyPr>
          <a:lstStyle>
            <a:lvl1pPr marL="174625" indent="-174625" algn="l" defTabSz="914400" rtl="0" eaLnBrk="1" latinLnBrk="0" hangingPunct="1">
              <a:lnSpc>
                <a:spcPct val="110000"/>
              </a:lnSpc>
              <a:spcBef>
                <a:spcPts val="0"/>
              </a:spcBef>
              <a:spcAft>
                <a:spcPts val="1000"/>
              </a:spcAft>
              <a:buClrTx/>
              <a:buSzPct val="100000"/>
              <a:buFont typeface="Arial" pitchFamily="34" charset="0"/>
              <a:buChar char="•"/>
              <a:defRPr sz="1800" b="0" i="0" kern="1200" baseline="0">
                <a:solidFill>
                  <a:schemeClr val="tx1"/>
                </a:solidFill>
                <a:latin typeface="Arial" pitchFamily="34" charset="0"/>
                <a:ea typeface="+mn-ea"/>
                <a:cs typeface="Arial" pitchFamily="34" charset="0"/>
              </a:defRPr>
            </a:lvl1pPr>
            <a:lvl2pPr marL="363538"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2pPr>
            <a:lvl3pPr marL="538163"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3pPr>
            <a:lvl4pPr marL="712788"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4pPr>
            <a:lvl5pPr marL="901700"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nl-NL" sz="867" dirty="0">
                <a:solidFill>
                  <a:schemeClr val="accent2"/>
                </a:solidFill>
              </a:rPr>
              <a:t>Ouderdom Gasnet	</a:t>
            </a:r>
          </a:p>
          <a:p>
            <a:pPr marL="0" indent="0">
              <a:spcAft>
                <a:spcPts val="0"/>
              </a:spcAft>
              <a:buNone/>
            </a:pPr>
            <a:r>
              <a:rPr lang="nl-NL" sz="867" dirty="0"/>
              <a:t>Het gasnet, zowel aansluitleidingen als 13 km distributieleidingen, is gemiddeld voor ongeveer 80% afgeschreven. De financiële impact van het op termijn saneren van de gasleidingen zijn daarmee beperkt. Echter, liggen er weinig grondroeringsgevoelige leidingen (3%) in het gebied en zijn er op de korte termijn geen vervangingsplannen bekend, waardoor er vanuit Liander op korte termijn geen urgentie is om het gasnet eruit te halen.</a:t>
            </a:r>
          </a:p>
          <a:p>
            <a:pPr marL="0" indent="0">
              <a:spcAft>
                <a:spcPts val="0"/>
              </a:spcAft>
              <a:buNone/>
            </a:pPr>
            <a:endParaRPr lang="nl-NL" sz="867" dirty="0">
              <a:solidFill>
                <a:schemeClr val="accent2"/>
              </a:solidFill>
            </a:endParaRPr>
          </a:p>
          <a:p>
            <a:pPr marL="0" indent="0">
              <a:spcAft>
                <a:spcPts val="0"/>
              </a:spcAft>
              <a:buNone/>
            </a:pPr>
            <a:endParaRPr lang="nl-NL" sz="1083" b="1" dirty="0"/>
          </a:p>
        </p:txBody>
      </p:sp>
      <p:pic>
        <p:nvPicPr>
          <p:cNvPr id="6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14" y="2960949"/>
            <a:ext cx="4201452" cy="153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933" y="1890282"/>
            <a:ext cx="336843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kstvak 66"/>
          <p:cNvSpPr txBox="1"/>
          <p:nvPr/>
        </p:nvSpPr>
        <p:spPr>
          <a:xfrm>
            <a:off x="1780613" y="4484695"/>
            <a:ext cx="1801189" cy="225767"/>
          </a:xfrm>
          <a:prstGeom prst="rect">
            <a:avLst/>
          </a:prstGeom>
          <a:noFill/>
        </p:spPr>
        <p:txBody>
          <a:bodyPr wrap="square" rtlCol="0">
            <a:spAutoFit/>
          </a:bodyPr>
          <a:lstStyle/>
          <a:p>
            <a:pPr algn="ctr"/>
            <a:r>
              <a:rPr lang="nl-NL" sz="867" dirty="0"/>
              <a:t>Ouderdom distributieleidingen</a:t>
            </a:r>
          </a:p>
        </p:txBody>
      </p:sp>
      <p:sp>
        <p:nvSpPr>
          <p:cNvPr id="69"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517" dirty="0"/>
              <a:t>Het gasnet is grotendeels financieel afgeschreven, waardoor het saneren van het gasnet beperkte maatschappelijke kosten met zich mee brengt </a:t>
            </a:r>
          </a:p>
        </p:txBody>
      </p:sp>
      <p:cxnSp>
        <p:nvCxnSpPr>
          <p:cNvPr id="70" name="Rechte verbindingslijn 69"/>
          <p:cNvCxnSpPr/>
          <p:nvPr/>
        </p:nvCxnSpPr>
        <p:spPr>
          <a:xfrm>
            <a:off x="4953000" y="1593421"/>
            <a:ext cx="0" cy="39421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825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15</a:t>
            </a:fld>
            <a:endParaRPr lang="nl-NL" dirty="0"/>
          </a:p>
        </p:txBody>
      </p:sp>
      <p:grpSp>
        <p:nvGrpSpPr>
          <p:cNvPr id="53" name="Group 19"/>
          <p:cNvGrpSpPr/>
          <p:nvPr/>
        </p:nvGrpSpPr>
        <p:grpSpPr>
          <a:xfrm>
            <a:off x="8541399" y="1478783"/>
            <a:ext cx="858672" cy="234410"/>
            <a:chOff x="683036" y="3867540"/>
            <a:chExt cx="792620" cy="216378"/>
          </a:xfrm>
        </p:grpSpPr>
        <p:grpSp>
          <p:nvGrpSpPr>
            <p:cNvPr id="54" name="Group 8"/>
            <p:cNvGrpSpPr/>
            <p:nvPr/>
          </p:nvGrpSpPr>
          <p:grpSpPr>
            <a:xfrm>
              <a:off x="971246" y="3867540"/>
              <a:ext cx="216378" cy="216378"/>
              <a:chOff x="4768817" y="5247289"/>
              <a:chExt cx="523325" cy="523325"/>
            </a:xfrm>
            <a:solidFill>
              <a:schemeClr val="accent1"/>
            </a:solidFill>
          </p:grpSpPr>
          <p:sp>
            <p:nvSpPr>
              <p:cNvPr id="61" name="Oval 9"/>
              <p:cNvSpPr/>
              <p:nvPr/>
            </p:nvSpPr>
            <p:spPr bwMode="ltGray">
              <a:xfrm>
                <a:off x="4768817" y="5247289"/>
                <a:ext cx="523325" cy="523325"/>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62" name="Freeform 244"/>
              <p:cNvSpPr>
                <a:spLocks noEditPoints="1"/>
              </p:cNvSpPr>
              <p:nvPr/>
            </p:nvSpPr>
            <p:spPr bwMode="auto">
              <a:xfrm>
                <a:off x="4849427" y="5320869"/>
                <a:ext cx="366820" cy="396979"/>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55" name="Group 11"/>
            <p:cNvGrpSpPr/>
            <p:nvPr/>
          </p:nvGrpSpPr>
          <p:grpSpPr>
            <a:xfrm>
              <a:off x="683036" y="3867540"/>
              <a:ext cx="216378" cy="216378"/>
              <a:chOff x="9015505" y="4207215"/>
              <a:chExt cx="523325" cy="523325"/>
            </a:xfrm>
            <a:solidFill>
              <a:schemeClr val="accent1"/>
            </a:solidFill>
          </p:grpSpPr>
          <p:sp>
            <p:nvSpPr>
              <p:cNvPr id="59" name="Oval 12"/>
              <p:cNvSpPr/>
              <p:nvPr/>
            </p:nvSpPr>
            <p:spPr bwMode="ltGray">
              <a:xfrm>
                <a:off x="9015505" y="4207215"/>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60" name="Freeform 55"/>
              <p:cNvSpPr>
                <a:spLocks noEditPoints="1"/>
              </p:cNvSpPr>
              <p:nvPr/>
            </p:nvSpPr>
            <p:spPr bwMode="auto">
              <a:xfrm>
                <a:off x="9075067" y="4292491"/>
                <a:ext cx="419779" cy="341311"/>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56" name="Group 16"/>
            <p:cNvGrpSpPr/>
            <p:nvPr/>
          </p:nvGrpSpPr>
          <p:grpSpPr>
            <a:xfrm>
              <a:off x="1259278" y="3867540"/>
              <a:ext cx="216378" cy="216378"/>
              <a:chOff x="7475745" y="3167141"/>
              <a:chExt cx="523325" cy="523325"/>
            </a:xfrm>
            <a:solidFill>
              <a:schemeClr val="accent1"/>
            </a:solidFill>
          </p:grpSpPr>
          <p:sp>
            <p:nvSpPr>
              <p:cNvPr id="57" name="Oval 17"/>
              <p:cNvSpPr/>
              <p:nvPr/>
            </p:nvSpPr>
            <p:spPr bwMode="ltGray">
              <a:xfrm>
                <a:off x="7475745" y="3167141"/>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58"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sp>
        <p:nvSpPr>
          <p:cNvPr id="69"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354" dirty="0"/>
              <a:t>Het elektriciteitsnet bevat nog veel oude kabels en biedt naar alle waarschijnlijkheid niet voldoende restcapaciteit om zonder verzwaring een grootschalig uitrol van warmtepompen of PV te faciliteren</a:t>
            </a:r>
          </a:p>
        </p:txBody>
      </p:sp>
      <p:sp>
        <p:nvSpPr>
          <p:cNvPr id="20" name="Content Placeholder 4"/>
          <p:cNvSpPr>
            <a:spLocks noGrp="1"/>
          </p:cNvSpPr>
          <p:nvPr>
            <p:ph idx="1"/>
          </p:nvPr>
        </p:nvSpPr>
        <p:spPr>
          <a:xfrm>
            <a:off x="580316" y="1695938"/>
            <a:ext cx="3981857" cy="3705000"/>
          </a:xfrm>
        </p:spPr>
        <p:txBody>
          <a:bodyPr/>
          <a:lstStyle/>
          <a:p>
            <a:pPr>
              <a:spcAft>
                <a:spcPts val="0"/>
              </a:spcAft>
            </a:pPr>
            <a:r>
              <a:rPr lang="nl-NL" sz="1083" b="1" dirty="0"/>
              <a:t/>
            </a:r>
            <a:br>
              <a:rPr lang="nl-NL" sz="1083" b="1" dirty="0"/>
            </a:br>
            <a:endParaRPr lang="nl-NL" sz="1083" b="1" dirty="0"/>
          </a:p>
        </p:txBody>
      </p:sp>
      <p:sp>
        <p:nvSpPr>
          <p:cNvPr id="21" name="Content Placeholder 4"/>
          <p:cNvSpPr txBox="1">
            <a:spLocks/>
          </p:cNvSpPr>
          <p:nvPr/>
        </p:nvSpPr>
        <p:spPr>
          <a:xfrm>
            <a:off x="588036" y="1718962"/>
            <a:ext cx="4104165" cy="3705000"/>
          </a:xfrm>
          <a:prstGeom prst="rect">
            <a:avLst/>
          </a:prstGeom>
        </p:spPr>
        <p:txBody>
          <a:bodyPr vert="horz" lIns="0" tIns="0" rIns="0" bIns="0" rtlCol="0">
            <a:noAutofit/>
          </a:bodyPr>
          <a:lstStyle>
            <a:lvl1pPr marL="174625" indent="-174625" algn="l" defTabSz="914400" rtl="0" eaLnBrk="1" latinLnBrk="0" hangingPunct="1">
              <a:lnSpc>
                <a:spcPct val="110000"/>
              </a:lnSpc>
              <a:spcBef>
                <a:spcPts val="0"/>
              </a:spcBef>
              <a:spcAft>
                <a:spcPts val="1000"/>
              </a:spcAft>
              <a:buClrTx/>
              <a:buSzPct val="100000"/>
              <a:buFont typeface="Arial" pitchFamily="34" charset="0"/>
              <a:buChar char="•"/>
              <a:defRPr sz="1800" b="0" i="0" kern="1200" baseline="0">
                <a:solidFill>
                  <a:schemeClr val="tx1"/>
                </a:solidFill>
                <a:latin typeface="Arial" pitchFamily="34" charset="0"/>
                <a:ea typeface="+mn-ea"/>
                <a:cs typeface="Arial" pitchFamily="34" charset="0"/>
              </a:defRPr>
            </a:lvl1pPr>
            <a:lvl2pPr marL="363538"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2pPr>
            <a:lvl3pPr marL="538163"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3pPr>
            <a:lvl4pPr marL="712788"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4pPr>
            <a:lvl5pPr marL="901700"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nl-NL" sz="867" dirty="0">
                <a:solidFill>
                  <a:schemeClr val="accent2"/>
                </a:solidFill>
              </a:rPr>
              <a:t>Capaciteit elektriciteitsnet	</a:t>
            </a:r>
          </a:p>
          <a:p>
            <a:pPr marL="0" indent="0">
              <a:spcAft>
                <a:spcPts val="0"/>
              </a:spcAft>
              <a:buNone/>
            </a:pPr>
            <a:r>
              <a:rPr lang="nl-NL" sz="867" dirty="0"/>
              <a:t>De belasting van het elektriciteitsnet is gemiddeld tot hoog. Het E-net dat er ligt bevat veel kabels die geen 150 Aluminium (huidige standaard bij aanleg) bevatten. Hoewel de gemiddelde restcapaciteit in het grootste deel van het netwerk nog ruimte biedt is het maar de vraag of dit geen spanningsproblemen geeft als er een grote uitrol van </a:t>
            </a:r>
            <a:r>
              <a:rPr lang="nl-NL" sz="867" dirty="0" err="1"/>
              <a:t>PV’s</a:t>
            </a:r>
            <a:r>
              <a:rPr lang="nl-NL" sz="867" dirty="0"/>
              <a:t> of </a:t>
            </a:r>
            <a:r>
              <a:rPr lang="nl-NL" sz="867" dirty="0" err="1"/>
              <a:t>WP’s</a:t>
            </a:r>
            <a:r>
              <a:rPr lang="nl-NL" sz="867" dirty="0"/>
              <a:t> plaats vindt. De gevolgen voor het elektriciteitsnet bij  een </a:t>
            </a:r>
            <a:r>
              <a:rPr lang="nl-NL" sz="867" dirty="0" err="1"/>
              <a:t>all-electric</a:t>
            </a:r>
            <a:r>
              <a:rPr lang="nl-NL" sz="867" dirty="0"/>
              <a:t> oplossing of grootschalige uitrol van zonnepanelen zijn niet direct kwantificeerbaar, maar een (plaatselijke) verzwaring zal naar alle waarschijnlijkheid nodig zijn. Daarnaast moet rekening gehouden worden met het tekort aan technisch personeel, hetgeen aanpassingen op korte termijn lastig maakt.</a:t>
            </a:r>
            <a:endParaRPr lang="nl-NL" sz="1083" b="1" dirty="0"/>
          </a:p>
          <a:p>
            <a:pPr marL="0" indent="0">
              <a:spcAft>
                <a:spcPts val="0"/>
              </a:spcAft>
              <a:buNone/>
            </a:pPr>
            <a:endParaRPr lang="nl-NL" sz="1083" b="1" dirty="0"/>
          </a:p>
        </p:txBody>
      </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2112" y="1873383"/>
            <a:ext cx="2028130" cy="222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61" y="3674314"/>
            <a:ext cx="3959540" cy="14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205" y="4438100"/>
            <a:ext cx="2945567" cy="140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2185" y="1883749"/>
            <a:ext cx="2027260" cy="221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kstvak 26"/>
          <p:cNvSpPr txBox="1"/>
          <p:nvPr/>
        </p:nvSpPr>
        <p:spPr>
          <a:xfrm>
            <a:off x="7719027" y="4146417"/>
            <a:ext cx="1801189" cy="208968"/>
          </a:xfrm>
          <a:prstGeom prst="rect">
            <a:avLst/>
          </a:prstGeom>
          <a:noFill/>
        </p:spPr>
        <p:txBody>
          <a:bodyPr wrap="square" rtlCol="0">
            <a:spAutoFit/>
          </a:bodyPr>
          <a:lstStyle/>
          <a:p>
            <a:pPr algn="ctr"/>
            <a:r>
              <a:rPr lang="nl-NL" sz="758" dirty="0"/>
              <a:t>Gem. restcapaciteit per aansluiting</a:t>
            </a:r>
          </a:p>
        </p:txBody>
      </p:sp>
      <p:sp>
        <p:nvSpPr>
          <p:cNvPr id="28" name="Tekstvak 27"/>
          <p:cNvSpPr txBox="1"/>
          <p:nvPr/>
        </p:nvSpPr>
        <p:spPr>
          <a:xfrm>
            <a:off x="5235219" y="4154752"/>
            <a:ext cx="1801189" cy="208968"/>
          </a:xfrm>
          <a:prstGeom prst="rect">
            <a:avLst/>
          </a:prstGeom>
          <a:noFill/>
        </p:spPr>
        <p:txBody>
          <a:bodyPr wrap="square" rtlCol="0">
            <a:spAutoFit/>
          </a:bodyPr>
          <a:lstStyle/>
          <a:p>
            <a:pPr algn="ctr"/>
            <a:r>
              <a:rPr lang="nl-NL" sz="758" dirty="0"/>
              <a:t>Aanwezigheid 150 Aluminium</a:t>
            </a:r>
          </a:p>
        </p:txBody>
      </p:sp>
      <p:sp>
        <p:nvSpPr>
          <p:cNvPr id="29" name="Tekstvak 28"/>
          <p:cNvSpPr txBox="1"/>
          <p:nvPr/>
        </p:nvSpPr>
        <p:spPr>
          <a:xfrm>
            <a:off x="1676636" y="5336349"/>
            <a:ext cx="2355381" cy="208968"/>
          </a:xfrm>
          <a:prstGeom prst="rect">
            <a:avLst/>
          </a:prstGeom>
          <a:noFill/>
        </p:spPr>
        <p:txBody>
          <a:bodyPr wrap="square" rtlCol="0">
            <a:spAutoFit/>
          </a:bodyPr>
          <a:lstStyle/>
          <a:p>
            <a:pPr algn="ctr"/>
            <a:r>
              <a:rPr lang="nl-NL" sz="758" dirty="0"/>
              <a:t>Belasting individuele middenspanningsruimtes</a:t>
            </a:r>
          </a:p>
        </p:txBody>
      </p:sp>
      <p:cxnSp>
        <p:nvCxnSpPr>
          <p:cNvPr id="30" name="Rechte verbindingslijn 29"/>
          <p:cNvCxnSpPr/>
          <p:nvPr/>
        </p:nvCxnSpPr>
        <p:spPr>
          <a:xfrm>
            <a:off x="4953000" y="1600650"/>
            <a:ext cx="0" cy="39421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888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16</a:t>
            </a:fld>
            <a:endParaRPr lang="nl-NL" dirty="0"/>
          </a:p>
        </p:txBody>
      </p:sp>
      <p:grpSp>
        <p:nvGrpSpPr>
          <p:cNvPr id="31" name="Group 19"/>
          <p:cNvGrpSpPr/>
          <p:nvPr/>
        </p:nvGrpSpPr>
        <p:grpSpPr>
          <a:xfrm>
            <a:off x="8541399" y="1478783"/>
            <a:ext cx="858479" cy="234410"/>
            <a:chOff x="683214" y="3867540"/>
            <a:chExt cx="792442" cy="216378"/>
          </a:xfrm>
        </p:grpSpPr>
        <p:grpSp>
          <p:nvGrpSpPr>
            <p:cNvPr id="32" name="Group 8"/>
            <p:cNvGrpSpPr/>
            <p:nvPr/>
          </p:nvGrpSpPr>
          <p:grpSpPr>
            <a:xfrm>
              <a:off x="971600" y="3867540"/>
              <a:ext cx="216378" cy="216378"/>
              <a:chOff x="4769673" y="5247289"/>
              <a:chExt cx="523325" cy="523325"/>
            </a:xfrm>
            <a:solidFill>
              <a:schemeClr val="accent1"/>
            </a:solidFill>
          </p:grpSpPr>
          <p:sp>
            <p:nvSpPr>
              <p:cNvPr id="39" name="Oval 9"/>
              <p:cNvSpPr/>
              <p:nvPr/>
            </p:nvSpPr>
            <p:spPr bwMode="ltGray">
              <a:xfrm>
                <a:off x="4769673" y="5247289"/>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40" name="Freeform 244"/>
              <p:cNvSpPr>
                <a:spLocks noEditPoints="1"/>
              </p:cNvSpPr>
              <p:nvPr/>
            </p:nvSpPr>
            <p:spPr bwMode="auto">
              <a:xfrm>
                <a:off x="4850284" y="5320869"/>
                <a:ext cx="366819" cy="396979"/>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3" name="Group 11"/>
            <p:cNvGrpSpPr/>
            <p:nvPr/>
          </p:nvGrpSpPr>
          <p:grpSpPr>
            <a:xfrm>
              <a:off x="683214" y="3867540"/>
              <a:ext cx="216378" cy="216378"/>
              <a:chOff x="9015935" y="4207215"/>
              <a:chExt cx="523325" cy="523325"/>
            </a:xfrm>
            <a:solidFill>
              <a:schemeClr val="accent1"/>
            </a:solidFill>
          </p:grpSpPr>
          <p:sp>
            <p:nvSpPr>
              <p:cNvPr id="37" name="Oval 12"/>
              <p:cNvSpPr/>
              <p:nvPr/>
            </p:nvSpPr>
            <p:spPr bwMode="ltGray">
              <a:xfrm>
                <a:off x="9015935" y="4207215"/>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8" name="Freeform 55"/>
              <p:cNvSpPr>
                <a:spLocks noEditPoints="1"/>
              </p:cNvSpPr>
              <p:nvPr/>
            </p:nvSpPr>
            <p:spPr bwMode="auto">
              <a:xfrm>
                <a:off x="9067707" y="4292491"/>
                <a:ext cx="419779" cy="341311"/>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4" name="Group 16"/>
            <p:cNvGrpSpPr/>
            <p:nvPr/>
          </p:nvGrpSpPr>
          <p:grpSpPr>
            <a:xfrm>
              <a:off x="1259278" y="3867540"/>
              <a:ext cx="216378" cy="216378"/>
              <a:chOff x="7475745" y="3167141"/>
              <a:chExt cx="523325" cy="523325"/>
            </a:xfrm>
            <a:solidFill>
              <a:schemeClr val="accent1"/>
            </a:solidFill>
          </p:grpSpPr>
          <p:sp>
            <p:nvSpPr>
              <p:cNvPr id="35" name="Oval 17"/>
              <p:cNvSpPr/>
              <p:nvPr/>
            </p:nvSpPr>
            <p:spPr bwMode="ltGray">
              <a:xfrm>
                <a:off x="7475745" y="3167141"/>
                <a:ext cx="523325" cy="523325"/>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6"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sp>
        <p:nvSpPr>
          <p:cNvPr id="41" name="Rechthoek 40"/>
          <p:cNvSpPr/>
          <p:nvPr/>
        </p:nvSpPr>
        <p:spPr>
          <a:xfrm>
            <a:off x="997575" y="2024844"/>
            <a:ext cx="3784226" cy="1716659"/>
          </a:xfrm>
          <a:prstGeom prst="rect">
            <a:avLst/>
          </a:prstGeom>
          <a:solidFill>
            <a:schemeClr val="bg1">
              <a:lumMod val="95000"/>
            </a:schemeClr>
          </a:solidFill>
          <a:ln w="3175">
            <a:solidFill>
              <a:schemeClr val="bg1">
                <a:lumMod val="9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lIns="78000" rtlCol="0" anchor="t"/>
          <a:lstStyle/>
          <a:p>
            <a:pPr algn="just"/>
            <a:endParaRPr lang="nl-NL" sz="758">
              <a:solidFill>
                <a:srgbClr val="0070C0"/>
              </a:solidFill>
              <a:latin typeface="Segoe UI Light" panose="020B0502040204020203" pitchFamily="34" charset="0"/>
            </a:endParaRPr>
          </a:p>
        </p:txBody>
      </p:sp>
      <p:sp>
        <p:nvSpPr>
          <p:cNvPr id="42" name="Tijdelijke aanduiding voor tekst 3"/>
          <p:cNvSpPr txBox="1">
            <a:spLocks/>
          </p:cNvSpPr>
          <p:nvPr/>
        </p:nvSpPr>
        <p:spPr>
          <a:xfrm>
            <a:off x="1018426" y="2026978"/>
            <a:ext cx="3763375" cy="1716191"/>
          </a:xfrm>
          <a:prstGeom prst="rect">
            <a:avLst/>
          </a:prstGeom>
        </p:spPr>
        <p:txBody>
          <a:bodyPr vert="horz" lIns="0" tIns="0" rIns="0" bIns="0" rtlCol="0">
            <a:normAutofit fontScale="77500" lnSpcReduction="20000"/>
          </a:bodyPr>
          <a:lstStyle>
            <a:lvl1pPr marL="174625" indent="-174625" algn="l" defTabSz="914400" rtl="0" eaLnBrk="1" latinLnBrk="0" hangingPunct="1">
              <a:lnSpc>
                <a:spcPct val="110000"/>
              </a:lnSpc>
              <a:spcBef>
                <a:spcPts val="0"/>
              </a:spcBef>
              <a:spcAft>
                <a:spcPts val="1000"/>
              </a:spcAft>
              <a:buClrTx/>
              <a:buSzPct val="100000"/>
              <a:buFont typeface="Arial" pitchFamily="34" charset="0"/>
              <a:buChar char="•"/>
              <a:defRPr sz="1800" b="0" i="0" kern="1200" baseline="0">
                <a:solidFill>
                  <a:schemeClr val="tx1"/>
                </a:solidFill>
                <a:latin typeface="Arial" pitchFamily="34" charset="0"/>
                <a:ea typeface="+mn-ea"/>
                <a:cs typeface="Arial" pitchFamily="34" charset="0"/>
              </a:defRPr>
            </a:lvl1pPr>
            <a:lvl2pPr marL="363538"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2pPr>
            <a:lvl3pPr marL="538163"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3pPr>
            <a:lvl4pPr marL="712788"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4pPr>
            <a:lvl5pPr marL="901700"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nl-NL" sz="1300" dirty="0">
                <a:solidFill>
                  <a:schemeClr val="accent2"/>
                </a:solidFill>
              </a:rPr>
              <a:t>4 categorieën:</a:t>
            </a:r>
          </a:p>
          <a:p>
            <a:pPr>
              <a:lnSpc>
                <a:spcPct val="100000"/>
              </a:lnSpc>
              <a:spcAft>
                <a:spcPts val="0"/>
              </a:spcAft>
            </a:pPr>
            <a:r>
              <a:rPr lang="nl-NL" sz="1083" b="1" dirty="0"/>
              <a:t>Volledig elektrisch: </a:t>
            </a:r>
            <a:r>
              <a:rPr lang="nl-NL" sz="1083" dirty="0"/>
              <a:t>In de regel een prijzig alternatief doordat woningen stevige isolatiemaatregelen moeten nemen om naar een label B te gaan. Gelet op de lage </a:t>
            </a:r>
            <a:r>
              <a:rPr lang="nl-NL" sz="1083" dirty="0" err="1"/>
              <a:t>energielabels</a:t>
            </a:r>
            <a:r>
              <a:rPr lang="nl-NL" sz="1083" dirty="0"/>
              <a:t> en de eventuele monumentale status van de panden in de gebieden ligt deze keuze niet voor de hand. Daarnaast zal deze optie naar alle waarschijnlijk een flinke verzwaring van het E-net vereisen. </a:t>
            </a:r>
          </a:p>
          <a:p>
            <a:pPr>
              <a:lnSpc>
                <a:spcPct val="100000"/>
              </a:lnSpc>
              <a:spcAft>
                <a:spcPts val="0"/>
              </a:spcAft>
            </a:pPr>
            <a:r>
              <a:rPr lang="nl-NL" sz="1083" b="1" dirty="0"/>
              <a:t>Hoge/lage temperatuur warmte: </a:t>
            </a:r>
            <a:r>
              <a:rPr lang="nl-NL" sz="1083" dirty="0"/>
              <a:t>Een LT warmtenet vergt vergelijkbare isolatiemaatregelen als </a:t>
            </a:r>
            <a:r>
              <a:rPr lang="nl-NL" sz="1083" dirty="0" err="1"/>
              <a:t>all-electric</a:t>
            </a:r>
            <a:r>
              <a:rPr lang="nl-NL" sz="1083" dirty="0"/>
              <a:t>, waardoor deze optie ook niet voor de hand ligt. Een HT warmtenet is het onderzoeken waard, daar Leiden de ambitie heeft warmtenetten onderling te verbinden en de slechte isolatie voor een HT warmtenet geen probleem hoeft te zijn.</a:t>
            </a:r>
          </a:p>
          <a:p>
            <a:pPr>
              <a:lnSpc>
                <a:spcPct val="100000"/>
              </a:lnSpc>
              <a:spcAft>
                <a:spcPts val="0"/>
              </a:spcAft>
            </a:pPr>
            <a:r>
              <a:rPr lang="nl-NL" sz="1083" b="1" dirty="0"/>
              <a:t>Duurzaam gas: </a:t>
            </a:r>
            <a:r>
              <a:rPr lang="nl-NL" sz="1083" dirty="0"/>
              <a:t>Groen gas is een optie die geen aanpassingen vergt aan woningen of netten, maar vereist wel een duurzame bron.</a:t>
            </a:r>
          </a:p>
          <a:p>
            <a:pPr>
              <a:lnSpc>
                <a:spcPct val="100000"/>
              </a:lnSpc>
              <a:spcAft>
                <a:spcPts val="0"/>
              </a:spcAft>
            </a:pPr>
            <a:r>
              <a:rPr lang="nl-NL" sz="1083" b="1" dirty="0"/>
              <a:t>Hybride systemen: </a:t>
            </a:r>
            <a:r>
              <a:rPr lang="nl-NL" sz="1083" dirty="0"/>
              <a:t>Doorgaans goedkoper dan volledig elektrisch, maar vergt mogelijk alsnog een verzwaring van het net.  </a:t>
            </a:r>
            <a:r>
              <a:rPr lang="nl-NL" sz="1083" b="1" dirty="0"/>
              <a:t>  </a:t>
            </a:r>
          </a:p>
        </p:txBody>
      </p:sp>
      <p:sp>
        <p:nvSpPr>
          <p:cNvPr id="43" name="Rechthoek 42"/>
          <p:cNvSpPr/>
          <p:nvPr/>
        </p:nvSpPr>
        <p:spPr>
          <a:xfrm>
            <a:off x="3239335" y="4914497"/>
            <a:ext cx="183804" cy="743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950"/>
          </a:p>
        </p:txBody>
      </p:sp>
      <p:pic>
        <p:nvPicPr>
          <p:cNvPr id="4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9" t="3600" r="1761"/>
          <a:stretch/>
        </p:blipFill>
        <p:spPr bwMode="auto">
          <a:xfrm>
            <a:off x="997576" y="3868811"/>
            <a:ext cx="3784225" cy="178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0" t="2506" r="1272" b="4898"/>
          <a:stretch/>
        </p:blipFill>
        <p:spPr bwMode="auto">
          <a:xfrm>
            <a:off x="4945391" y="3895545"/>
            <a:ext cx="3807227" cy="1699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5391" y="2024843"/>
            <a:ext cx="3808228" cy="171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300" dirty="0"/>
              <a:t>Als alternatieve aardgasloze warmteoplossing is een hoge temperatuur warmtenet het onderzoeken waard. Daarnaast kan het gebruik van duurzaam gas of hybride warmtepompen dienen als ´transitie oplossing´</a:t>
            </a:r>
          </a:p>
        </p:txBody>
      </p:sp>
    </p:spTree>
    <p:extLst>
      <p:ext uri="{BB962C8B-B14F-4D97-AF65-F5344CB8AC3E}">
        <p14:creationId xmlns:p14="http://schemas.microsoft.com/office/powerpoint/2010/main" val="489833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dianummer 2"/>
          <p:cNvSpPr>
            <a:spLocks noGrp="1"/>
          </p:cNvSpPr>
          <p:nvPr>
            <p:ph type="sldNum" sz="quarter" idx="12"/>
          </p:nvPr>
        </p:nvSpPr>
        <p:spPr/>
        <p:txBody>
          <a:bodyPr/>
          <a:lstStyle/>
          <a:p>
            <a:fld id="{52236286-4DC8-46DE-9269-8F728FBC0641}" type="slidenum">
              <a:rPr lang="nl-NL" smtClean="0"/>
              <a:pPr/>
              <a:t>17</a:t>
            </a:fld>
            <a:endParaRPr lang="nl-NL" dirty="0"/>
          </a:p>
        </p:txBody>
      </p:sp>
      <p:pic>
        <p:nvPicPr>
          <p:cNvPr id="5" name="Tijdelijke aanduiding voor inhoud 4" descr="Handtekeningbanner-Liander2">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0552" y="1556792"/>
            <a:ext cx="8082751" cy="1728192"/>
          </a:xfrm>
          <a:prstGeom prst="rect">
            <a:avLst/>
          </a:prstGeom>
          <a:noFill/>
          <a:ln>
            <a:noFill/>
          </a:ln>
        </p:spPr>
      </p:pic>
      <p:sp>
        <p:nvSpPr>
          <p:cNvPr id="6" name="Rechthoek 5"/>
          <p:cNvSpPr/>
          <p:nvPr/>
        </p:nvSpPr>
        <p:spPr>
          <a:xfrm>
            <a:off x="580316" y="3840369"/>
            <a:ext cx="4953000" cy="1200329"/>
          </a:xfrm>
          <a:prstGeom prst="rect">
            <a:avLst/>
          </a:prstGeom>
        </p:spPr>
        <p:txBody>
          <a:bodyPr>
            <a:spAutoFit/>
          </a:bodyPr>
          <a:lstStyle/>
          <a:p>
            <a:r>
              <a:rPr lang="nl-NL" dirty="0">
                <a:solidFill>
                  <a:schemeClr val="accent1"/>
                </a:solidFill>
              </a:rPr>
              <a:t>Meer info? Kijk op </a:t>
            </a:r>
            <a:r>
              <a:rPr lang="nl-NL" dirty="0" smtClean="0">
                <a:solidFill>
                  <a:schemeClr val="accent1"/>
                </a:solidFill>
                <a:hlinkClick r:id="rId4"/>
              </a:rPr>
              <a:t>www.liander.nl/aardgasloos-wonen</a:t>
            </a:r>
            <a:endParaRPr lang="nl-NL" dirty="0" smtClean="0">
              <a:solidFill>
                <a:schemeClr val="accent1"/>
              </a:solidFill>
            </a:endParaRPr>
          </a:p>
          <a:p>
            <a:endParaRPr lang="nl-NL" dirty="0"/>
          </a:p>
          <a:p>
            <a:endParaRPr lang="nl-NL" dirty="0"/>
          </a:p>
        </p:txBody>
      </p:sp>
      <p:sp>
        <p:nvSpPr>
          <p:cNvPr id="7" name="Tijdelijke aanduiding voor inhoud 5"/>
          <p:cNvSpPr txBox="1">
            <a:spLocks/>
          </p:cNvSpPr>
          <p:nvPr/>
        </p:nvSpPr>
        <p:spPr>
          <a:xfrm>
            <a:off x="1166332" y="3625817"/>
            <a:ext cx="5850000" cy="176400"/>
          </a:xfrm>
          <a:prstGeom prst="rect">
            <a:avLst/>
          </a:prstGeom>
        </p:spPr>
        <p:txBody>
          <a:bodyPr/>
          <a:lstStyle>
            <a:lvl1pPr marL="0" indent="0" algn="l" defTabSz="914342" rtl="0" eaLnBrk="1" latinLnBrk="0" hangingPunct="1">
              <a:lnSpc>
                <a:spcPct val="100000"/>
              </a:lnSpc>
              <a:spcBef>
                <a:spcPts val="0"/>
              </a:spcBef>
              <a:spcAft>
                <a:spcPts val="0"/>
              </a:spcAft>
              <a:buClr>
                <a:schemeClr val="accent4"/>
              </a:buClr>
              <a:buSzPct val="100000"/>
              <a:buFontTx/>
              <a:buNone/>
              <a:defRPr sz="1900" b="0" i="0" kern="1200" baseline="0">
                <a:solidFill>
                  <a:schemeClr val="tx1"/>
                </a:solidFill>
                <a:latin typeface="Arial" pitchFamily="34" charset="0"/>
                <a:ea typeface="+mn-ea"/>
                <a:cs typeface="Arial" pitchFamily="34" charset="0"/>
              </a:defRPr>
            </a:lvl1pPr>
            <a:lvl2pPr marL="184138" indent="0" algn="l" defTabSz="914342" rtl="0" eaLnBrk="1" latinLnBrk="0" hangingPunct="1">
              <a:lnSpc>
                <a:spcPts val="2300"/>
              </a:lnSpc>
              <a:spcBef>
                <a:spcPts val="0"/>
              </a:spcBef>
              <a:buClr>
                <a:schemeClr val="accent1"/>
              </a:buClr>
              <a:buSzPct val="100000"/>
              <a:buFontTx/>
              <a:buNone/>
              <a:defRPr lang="nl-NL" sz="1600" b="0" i="0" kern="1200" baseline="0" smtClean="0">
                <a:solidFill>
                  <a:schemeClr val="tx1"/>
                </a:solidFill>
                <a:latin typeface="Arial" pitchFamily="34" charset="0"/>
                <a:ea typeface="+mn-ea"/>
                <a:cs typeface="Arial" charset="0"/>
              </a:defRPr>
            </a:lvl2pPr>
            <a:lvl3pPr marL="723854" indent="-190488" algn="l" defTabSz="914342" rtl="0" eaLnBrk="1" latinLnBrk="0" hangingPunct="1">
              <a:lnSpc>
                <a:spcPct val="100000"/>
              </a:lnSpc>
              <a:spcBef>
                <a:spcPts val="0"/>
              </a:spcBef>
              <a:spcAft>
                <a:spcPts val="0"/>
              </a:spcAft>
              <a:buClr>
                <a:schemeClr val="accent1"/>
              </a:buClr>
              <a:buSzPct val="100000"/>
              <a:buFontTx/>
              <a:buChar char="-"/>
              <a:defRPr lang="nl-NL" sz="1600" b="0" i="0" kern="1200" baseline="0" smtClean="0">
                <a:solidFill>
                  <a:schemeClr val="tx1"/>
                </a:solidFill>
                <a:latin typeface="Arial" pitchFamily="34" charset="0"/>
                <a:ea typeface="+mn-ea"/>
                <a:cs typeface="Arial" charset="0"/>
              </a:defRPr>
            </a:lvl3pPr>
            <a:lvl4pPr marL="542890"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4pPr>
            <a:lvl5pPr marL="715916"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5pPr>
            <a:lvl6pPr marL="2514439"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600" smtClean="0">
                <a:solidFill>
                  <a:schemeClr val="bg1"/>
                </a:solidFill>
              </a:rPr>
              <a:t>Esmeralde.van.vliet@alliander.com</a:t>
            </a:r>
            <a:endParaRPr lang="nl-NL" sz="1600" dirty="0">
              <a:solidFill>
                <a:schemeClr val="bg1"/>
              </a:solidFill>
            </a:endParaRPr>
          </a:p>
        </p:txBody>
      </p:sp>
      <p:sp>
        <p:nvSpPr>
          <p:cNvPr id="8" name="Tijdelijke aanduiding voor inhoud 5"/>
          <p:cNvSpPr txBox="1">
            <a:spLocks/>
          </p:cNvSpPr>
          <p:nvPr/>
        </p:nvSpPr>
        <p:spPr>
          <a:xfrm>
            <a:off x="560140" y="4622108"/>
            <a:ext cx="5850000" cy="176400"/>
          </a:xfrm>
          <a:prstGeom prst="rect">
            <a:avLst/>
          </a:prstGeom>
        </p:spPr>
        <p:txBody>
          <a:bodyPr/>
          <a:lstStyle>
            <a:lvl1pPr marL="0" indent="0" algn="l" defTabSz="914342" rtl="0" eaLnBrk="1" latinLnBrk="0" hangingPunct="1">
              <a:lnSpc>
                <a:spcPct val="100000"/>
              </a:lnSpc>
              <a:spcBef>
                <a:spcPts val="0"/>
              </a:spcBef>
              <a:spcAft>
                <a:spcPts val="0"/>
              </a:spcAft>
              <a:buClr>
                <a:schemeClr val="accent4"/>
              </a:buClr>
              <a:buSzPct val="100000"/>
              <a:buFontTx/>
              <a:buNone/>
              <a:defRPr sz="1900" b="0" i="0" kern="1200" baseline="0">
                <a:solidFill>
                  <a:schemeClr val="tx1"/>
                </a:solidFill>
                <a:latin typeface="Arial" pitchFamily="34" charset="0"/>
                <a:ea typeface="+mn-ea"/>
                <a:cs typeface="Arial" pitchFamily="34" charset="0"/>
              </a:defRPr>
            </a:lvl1pPr>
            <a:lvl2pPr marL="184138" indent="0" algn="l" defTabSz="914342" rtl="0" eaLnBrk="1" latinLnBrk="0" hangingPunct="1">
              <a:lnSpc>
                <a:spcPts val="2300"/>
              </a:lnSpc>
              <a:spcBef>
                <a:spcPts val="0"/>
              </a:spcBef>
              <a:buClr>
                <a:schemeClr val="accent1"/>
              </a:buClr>
              <a:buSzPct val="100000"/>
              <a:buFontTx/>
              <a:buNone/>
              <a:defRPr lang="nl-NL" sz="1600" b="0" i="0" kern="1200" baseline="0" smtClean="0">
                <a:solidFill>
                  <a:schemeClr val="tx1"/>
                </a:solidFill>
                <a:latin typeface="Arial" pitchFamily="34" charset="0"/>
                <a:ea typeface="+mn-ea"/>
                <a:cs typeface="Arial" charset="0"/>
              </a:defRPr>
            </a:lvl2pPr>
            <a:lvl3pPr marL="723854" indent="-190488" algn="l" defTabSz="914342" rtl="0" eaLnBrk="1" latinLnBrk="0" hangingPunct="1">
              <a:lnSpc>
                <a:spcPct val="100000"/>
              </a:lnSpc>
              <a:spcBef>
                <a:spcPts val="0"/>
              </a:spcBef>
              <a:spcAft>
                <a:spcPts val="0"/>
              </a:spcAft>
              <a:buClr>
                <a:schemeClr val="accent1"/>
              </a:buClr>
              <a:buSzPct val="100000"/>
              <a:buFontTx/>
              <a:buChar char="-"/>
              <a:defRPr lang="nl-NL" sz="1600" b="0" i="0" kern="1200" baseline="0" smtClean="0">
                <a:solidFill>
                  <a:schemeClr val="tx1"/>
                </a:solidFill>
                <a:latin typeface="Arial" pitchFamily="34" charset="0"/>
                <a:ea typeface="+mn-ea"/>
                <a:cs typeface="Arial" charset="0"/>
              </a:defRPr>
            </a:lvl3pPr>
            <a:lvl4pPr marL="542890"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4pPr>
            <a:lvl5pPr marL="715916"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5pPr>
            <a:lvl6pPr marL="2514439"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600" dirty="0" smtClean="0">
                <a:solidFill>
                  <a:schemeClr val="accent1"/>
                </a:solidFill>
              </a:rPr>
              <a:t>Esmeralde.van.vliet@alliander.com</a:t>
            </a:r>
            <a:endParaRPr lang="nl-NL" sz="1600" dirty="0">
              <a:solidFill>
                <a:schemeClr val="accent1"/>
              </a:solidFill>
            </a:endParaRPr>
          </a:p>
        </p:txBody>
      </p:sp>
      <p:pic>
        <p:nvPicPr>
          <p:cNvPr id="9" name="Afbeelding 8"/>
          <p:cNvPicPr>
            <a:picLocks noChangeAspect="1"/>
          </p:cNvPicPr>
          <p:nvPr/>
        </p:nvPicPr>
        <p:blipFill>
          <a:blip r:embed="rId5"/>
          <a:stretch>
            <a:fillRect/>
          </a:stretch>
        </p:blipFill>
        <p:spPr>
          <a:xfrm>
            <a:off x="5889104" y="3442992"/>
            <a:ext cx="3801483" cy="2711031"/>
          </a:xfrm>
          <a:prstGeom prst="rect">
            <a:avLst/>
          </a:prstGeom>
        </p:spPr>
      </p:pic>
    </p:spTree>
    <p:extLst>
      <p:ext uri="{BB962C8B-B14F-4D97-AF65-F5344CB8AC3E}">
        <p14:creationId xmlns:p14="http://schemas.microsoft.com/office/powerpoint/2010/main" val="3987453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5889104" y="4037491"/>
            <a:ext cx="3801483" cy="2711031"/>
          </a:xfrm>
          <a:prstGeom prst="rect">
            <a:avLst/>
          </a:prstGeom>
        </p:spPr>
      </p:pic>
      <p:sp>
        <p:nvSpPr>
          <p:cNvPr id="2" name="Ondertitel 1"/>
          <p:cNvSpPr>
            <a:spLocks noGrp="1"/>
          </p:cNvSpPr>
          <p:nvPr>
            <p:ph type="subTitle" idx="1"/>
          </p:nvPr>
        </p:nvSpPr>
        <p:spPr/>
        <p:txBody>
          <a:bodyPr/>
          <a:lstStyle/>
          <a:p>
            <a:r>
              <a:rPr lang="nl-NL" dirty="0" smtClean="0"/>
              <a:t>Meer info? Kijk op www.liander.nl/aardgasloos-wonen</a:t>
            </a:r>
            <a:endParaRPr lang="nl-NL" dirty="0"/>
          </a:p>
        </p:txBody>
      </p:sp>
      <p:sp>
        <p:nvSpPr>
          <p:cNvPr id="5" name="Tijdelijke aanduiding voor inhoud 4"/>
          <p:cNvSpPr>
            <a:spLocks noGrp="1"/>
          </p:cNvSpPr>
          <p:nvPr>
            <p:ph idx="16"/>
          </p:nvPr>
        </p:nvSpPr>
        <p:spPr>
          <a:xfrm>
            <a:off x="1138800" y="1417320"/>
            <a:ext cx="5850000" cy="1419480"/>
          </a:xfrm>
        </p:spPr>
        <p:txBody>
          <a:bodyPr/>
          <a:lstStyle/>
          <a:p>
            <a:endParaRPr lang="nl-NL" dirty="0"/>
          </a:p>
        </p:txBody>
      </p:sp>
      <p:sp>
        <p:nvSpPr>
          <p:cNvPr id="6" name="Tijdelijke aanduiding voor inhoud 5"/>
          <p:cNvSpPr>
            <a:spLocks noGrp="1"/>
          </p:cNvSpPr>
          <p:nvPr>
            <p:ph idx="17"/>
          </p:nvPr>
        </p:nvSpPr>
        <p:spPr>
          <a:xfrm>
            <a:off x="1166332" y="3625817"/>
            <a:ext cx="5850000" cy="176400"/>
          </a:xfrm>
        </p:spPr>
        <p:txBody>
          <a:bodyPr/>
          <a:lstStyle/>
          <a:p>
            <a:r>
              <a:rPr lang="nl-NL" sz="1600" dirty="0" smtClean="0">
                <a:solidFill>
                  <a:schemeClr val="bg1"/>
                </a:solidFill>
              </a:rPr>
              <a:t>Esmeralde.van.vliet@alliander.com</a:t>
            </a:r>
            <a:endParaRPr lang="nl-NL" sz="1600" dirty="0">
              <a:solidFill>
                <a:schemeClr val="bg1"/>
              </a:solidFill>
            </a:endParaRPr>
          </a:p>
        </p:txBody>
      </p:sp>
    </p:spTree>
    <p:extLst>
      <p:ext uri="{BB962C8B-B14F-4D97-AF65-F5344CB8AC3E}">
        <p14:creationId xmlns:p14="http://schemas.microsoft.com/office/powerpoint/2010/main" val="3226894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0" dirty="0"/>
              <a:t>Organisatieschema Alliander</a:t>
            </a:r>
          </a:p>
        </p:txBody>
      </p:sp>
      <p:pic>
        <p:nvPicPr>
          <p:cNvPr id="7" name="Afbeelding 6">
            <a:extLst>
              <a:ext uri="{FF2B5EF4-FFF2-40B4-BE49-F238E27FC236}">
                <a16:creationId xmlns:a16="http://schemas.microsoft.com/office/drawing/2014/main" id="{5C5D2E5E-793E-4EA6-8959-CAC83E60DD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752" y="1754895"/>
            <a:ext cx="8909248" cy="3897796"/>
          </a:xfrm>
          <a:prstGeom prst="rect">
            <a:avLst/>
          </a:prstGeom>
        </p:spPr>
      </p:pic>
      <p:sp>
        <p:nvSpPr>
          <p:cNvPr id="5" name="Text Placeholder 6">
            <a:extLst>
              <a:ext uri="{FF2B5EF4-FFF2-40B4-BE49-F238E27FC236}">
                <a16:creationId xmlns:a16="http://schemas.microsoft.com/office/drawing/2014/main" id="{0564E5B4-12FA-467D-A3A9-5DA215BBDC5F}"/>
              </a:ext>
            </a:extLst>
          </p:cNvPr>
          <p:cNvSpPr txBox="1">
            <a:spLocks/>
          </p:cNvSpPr>
          <p:nvPr/>
        </p:nvSpPr>
        <p:spPr>
          <a:xfrm>
            <a:off x="571472" y="329589"/>
            <a:ext cx="8788528" cy="287338"/>
          </a:xfrm>
          <a:prstGeom prst="rect">
            <a:avLst/>
          </a:prstGeom>
        </p:spPr>
        <p:txBody>
          <a:bodyPr vert="horz" lIns="0" tIns="0" rIns="0" bIns="0" rtlCol="0">
            <a:noAutofit/>
          </a:bodyPr>
          <a:lstStyle>
            <a:lvl1pPr marL="0" indent="0" algn="l" defTabSz="914342" rtl="0" eaLnBrk="1" latinLnBrk="0" hangingPunct="1">
              <a:lnSpc>
                <a:spcPct val="100000"/>
              </a:lnSpc>
              <a:spcBef>
                <a:spcPts val="0"/>
              </a:spcBef>
              <a:spcAft>
                <a:spcPts val="0"/>
              </a:spcAft>
              <a:buClr>
                <a:schemeClr val="accent4"/>
              </a:buClr>
              <a:buSzPct val="100000"/>
              <a:buFontTx/>
              <a:buNone/>
              <a:defRPr sz="1138" b="0" i="1" kern="1200" baseline="0">
                <a:solidFill>
                  <a:schemeClr val="accent2"/>
                </a:solidFill>
                <a:latin typeface="Calibri Light" panose="020F0302020204030204" pitchFamily="34" charset="0"/>
                <a:ea typeface="+mn-ea"/>
                <a:cs typeface="Calibri Light" panose="020F0302020204030204" pitchFamily="34" charset="0"/>
              </a:defRPr>
            </a:lvl1pPr>
            <a:lvl2pPr marL="184138" indent="0" algn="l" defTabSz="914342" rtl="0" eaLnBrk="1" latinLnBrk="0" hangingPunct="1">
              <a:lnSpc>
                <a:spcPts val="2300"/>
              </a:lnSpc>
              <a:spcBef>
                <a:spcPts val="0"/>
              </a:spcBef>
              <a:buClr>
                <a:schemeClr val="accent1"/>
              </a:buClr>
              <a:buSzPct val="100000"/>
              <a:buFontTx/>
              <a:buNone/>
              <a:defRPr lang="nl-NL" sz="1600" b="0" i="0" kern="1200" baseline="0" smtClean="0">
                <a:solidFill>
                  <a:schemeClr val="tx1"/>
                </a:solidFill>
                <a:latin typeface="Arial" pitchFamily="34" charset="0"/>
                <a:ea typeface="+mn-ea"/>
                <a:cs typeface="Arial" charset="0"/>
              </a:defRPr>
            </a:lvl2pPr>
            <a:lvl3pPr marL="723854" indent="-190488" algn="l" defTabSz="914342" rtl="0" eaLnBrk="1" latinLnBrk="0" hangingPunct="1">
              <a:lnSpc>
                <a:spcPct val="100000"/>
              </a:lnSpc>
              <a:spcBef>
                <a:spcPts val="0"/>
              </a:spcBef>
              <a:spcAft>
                <a:spcPts val="0"/>
              </a:spcAft>
              <a:buClr>
                <a:schemeClr val="accent1"/>
              </a:buClr>
              <a:buSzPct val="100000"/>
              <a:buFontTx/>
              <a:buChar char="-"/>
              <a:defRPr lang="nl-NL" sz="1600" b="0" i="0" kern="1200" baseline="0" smtClean="0">
                <a:solidFill>
                  <a:schemeClr val="tx1"/>
                </a:solidFill>
                <a:latin typeface="Arial" pitchFamily="34" charset="0"/>
                <a:ea typeface="+mn-ea"/>
                <a:cs typeface="Arial" charset="0"/>
              </a:defRPr>
            </a:lvl3pPr>
            <a:lvl4pPr marL="542890"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4pPr>
            <a:lvl5pPr marL="715916" indent="0" algn="l" defTabSz="914342" rtl="0" eaLnBrk="1" latinLnBrk="0" hangingPunct="1">
              <a:lnSpc>
                <a:spcPts val="2300"/>
              </a:lnSpc>
              <a:spcBef>
                <a:spcPts val="0"/>
              </a:spcBef>
              <a:buClr>
                <a:schemeClr val="accent4"/>
              </a:buClr>
              <a:buSzPct val="100000"/>
              <a:buFontTx/>
              <a:buNone/>
              <a:defRPr sz="1500" b="0" i="0" kern="1200" baseline="0">
                <a:solidFill>
                  <a:schemeClr val="tx1"/>
                </a:solidFill>
                <a:latin typeface="Arial" pitchFamily="34" charset="0"/>
                <a:ea typeface="+mn-ea"/>
                <a:cs typeface="Arial" pitchFamily="34" charset="0"/>
              </a:defRPr>
            </a:lvl5pPr>
            <a:lvl6pPr marL="2514439"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1" indent="-228585"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dirty="0"/>
              <a:t>Positie van Alliander Duurzame Gebiedsontwikkeling</a:t>
            </a:r>
          </a:p>
        </p:txBody>
      </p:sp>
    </p:spTree>
    <p:extLst>
      <p:ext uri="{BB962C8B-B14F-4D97-AF65-F5344CB8AC3E}">
        <p14:creationId xmlns:p14="http://schemas.microsoft.com/office/powerpoint/2010/main" val="2190789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Onze inzet: laagst mogelijke maatschappelijke kosten</a:t>
            </a:r>
            <a:endParaRPr lang="en-GB" dirty="0"/>
          </a:p>
        </p:txBody>
      </p:sp>
      <p:sp>
        <p:nvSpPr>
          <p:cNvPr id="3" name="Slide Number Placeholder 2"/>
          <p:cNvSpPr>
            <a:spLocks noGrp="1"/>
          </p:cNvSpPr>
          <p:nvPr>
            <p:ph type="sldNum" sz="quarter" idx="12"/>
          </p:nvPr>
        </p:nvSpPr>
        <p:spPr/>
        <p:txBody>
          <a:bodyPr/>
          <a:lstStyle/>
          <a:p>
            <a:fld id="{52236286-4DC8-46DE-9269-8F728FBC0641}" type="slidenum">
              <a:rPr lang="nl-NL" smtClean="0"/>
              <a:pPr/>
              <a:t>3</a:t>
            </a:fld>
            <a:endParaRPr lang="nl-NL" dirty="0"/>
          </a:p>
        </p:txBody>
      </p:sp>
      <p:pic>
        <p:nvPicPr>
          <p:cNvPr id="5" name="Picture 1" descr="Aanleg warmtenet Nijmegen8-1a7a765bcdd1da56b1c36d575a6e219e.jpg"/>
          <p:cNvPicPr>
            <a:picLocks noChangeAspect="1"/>
          </p:cNvPicPr>
          <p:nvPr/>
        </p:nvPicPr>
        <p:blipFill rotWithShape="1">
          <a:blip r:embed="rId3" cstate="email">
            <a:extLst>
              <a:ext uri="{28A0092B-C50C-407E-A947-70E740481C1C}">
                <a14:useLocalDpi xmlns:a14="http://schemas.microsoft.com/office/drawing/2010/main"/>
              </a:ext>
            </a:extLst>
          </a:blip>
          <a:srcRect l="241" t="8072" b="9757"/>
          <a:stretch/>
        </p:blipFill>
        <p:spPr>
          <a:xfrm flipH="1">
            <a:off x="-10851" y="1274575"/>
            <a:ext cx="9932403" cy="5034745"/>
          </a:xfrm>
          <a:prstGeom prst="rect">
            <a:avLst/>
          </a:prstGeom>
        </p:spPr>
      </p:pic>
      <p:sp>
        <p:nvSpPr>
          <p:cNvPr id="6" name="object 6"/>
          <p:cNvSpPr/>
          <p:nvPr/>
        </p:nvSpPr>
        <p:spPr>
          <a:xfrm>
            <a:off x="4640967" y="4008931"/>
            <a:ext cx="4688018" cy="725941"/>
          </a:xfrm>
          <a:custGeom>
            <a:avLst/>
            <a:gdLst/>
            <a:ahLst/>
            <a:cxnLst/>
            <a:rect l="l" t="t" r="r" b="b"/>
            <a:pathLst>
              <a:path w="6071234" h="749935">
                <a:moveTo>
                  <a:pt x="5945898" y="0"/>
                </a:moveTo>
                <a:lnTo>
                  <a:pt x="0" y="0"/>
                </a:lnTo>
                <a:lnTo>
                  <a:pt x="1270" y="624586"/>
                </a:lnTo>
                <a:lnTo>
                  <a:pt x="11089" y="673258"/>
                </a:lnTo>
                <a:lnTo>
                  <a:pt x="37866" y="712977"/>
                </a:lnTo>
                <a:lnTo>
                  <a:pt x="77581" y="739743"/>
                </a:lnTo>
                <a:lnTo>
                  <a:pt x="126212" y="749553"/>
                </a:lnTo>
                <a:lnTo>
                  <a:pt x="5945898" y="749553"/>
                </a:lnTo>
                <a:lnTo>
                  <a:pt x="5994571" y="739743"/>
                </a:lnTo>
                <a:lnTo>
                  <a:pt x="6034290" y="712977"/>
                </a:lnTo>
                <a:lnTo>
                  <a:pt x="6061055" y="673258"/>
                </a:lnTo>
                <a:lnTo>
                  <a:pt x="6070866" y="624586"/>
                </a:lnTo>
                <a:lnTo>
                  <a:pt x="6070866" y="124840"/>
                </a:lnTo>
                <a:lnTo>
                  <a:pt x="6061055" y="76241"/>
                </a:lnTo>
                <a:lnTo>
                  <a:pt x="6034290" y="36560"/>
                </a:lnTo>
                <a:lnTo>
                  <a:pt x="5994571" y="9808"/>
                </a:lnTo>
                <a:lnTo>
                  <a:pt x="5945898" y="0"/>
                </a:lnTo>
                <a:close/>
              </a:path>
            </a:pathLst>
          </a:custGeom>
          <a:solidFill>
            <a:srgbClr val="7CB43B"/>
          </a:solidFill>
          <a:ln>
            <a:noFill/>
          </a:ln>
        </p:spPr>
        <p:txBody>
          <a:bodyPr wrap="square" lIns="0" tIns="0" rIns="0" bIns="0" rtlCol="0" anchor="ctr"/>
          <a:lstStyle/>
          <a:p>
            <a:pPr marL="355600" lvl="1"/>
            <a:r>
              <a:rPr lang="nl-NL" dirty="0">
                <a:solidFill>
                  <a:prstClr val="white"/>
                </a:solidFill>
              </a:rPr>
              <a:t>Voorkomen nieuwe aansluitingen en vroegtijdige afschrijvingen</a:t>
            </a:r>
            <a:endParaRPr dirty="0">
              <a:solidFill>
                <a:prstClr val="white"/>
              </a:solidFill>
            </a:endParaRPr>
          </a:p>
        </p:txBody>
      </p:sp>
      <p:sp>
        <p:nvSpPr>
          <p:cNvPr id="7" name="object 6"/>
          <p:cNvSpPr/>
          <p:nvPr/>
        </p:nvSpPr>
        <p:spPr>
          <a:xfrm>
            <a:off x="4643604" y="4909031"/>
            <a:ext cx="4688018" cy="725941"/>
          </a:xfrm>
          <a:custGeom>
            <a:avLst/>
            <a:gdLst/>
            <a:ahLst/>
            <a:cxnLst/>
            <a:rect l="l" t="t" r="r" b="b"/>
            <a:pathLst>
              <a:path w="6071234" h="749935">
                <a:moveTo>
                  <a:pt x="5945898" y="0"/>
                </a:moveTo>
                <a:lnTo>
                  <a:pt x="0" y="0"/>
                </a:lnTo>
                <a:lnTo>
                  <a:pt x="1270" y="624586"/>
                </a:lnTo>
                <a:lnTo>
                  <a:pt x="11089" y="673258"/>
                </a:lnTo>
                <a:lnTo>
                  <a:pt x="37866" y="712977"/>
                </a:lnTo>
                <a:lnTo>
                  <a:pt x="77581" y="739743"/>
                </a:lnTo>
                <a:lnTo>
                  <a:pt x="126212" y="749553"/>
                </a:lnTo>
                <a:lnTo>
                  <a:pt x="5945898" y="749553"/>
                </a:lnTo>
                <a:lnTo>
                  <a:pt x="5994571" y="739743"/>
                </a:lnTo>
                <a:lnTo>
                  <a:pt x="6034290" y="712977"/>
                </a:lnTo>
                <a:lnTo>
                  <a:pt x="6061055" y="673258"/>
                </a:lnTo>
                <a:lnTo>
                  <a:pt x="6070866" y="624586"/>
                </a:lnTo>
                <a:lnTo>
                  <a:pt x="6070866" y="124840"/>
                </a:lnTo>
                <a:lnTo>
                  <a:pt x="6061055" y="76241"/>
                </a:lnTo>
                <a:lnTo>
                  <a:pt x="6034290" y="36560"/>
                </a:lnTo>
                <a:lnTo>
                  <a:pt x="5994571" y="9808"/>
                </a:lnTo>
                <a:lnTo>
                  <a:pt x="5945898" y="0"/>
                </a:lnTo>
                <a:close/>
              </a:path>
            </a:pathLst>
          </a:custGeom>
          <a:solidFill>
            <a:srgbClr val="7CB43B"/>
          </a:solidFill>
          <a:ln>
            <a:noFill/>
          </a:ln>
        </p:spPr>
        <p:txBody>
          <a:bodyPr wrap="square" lIns="0" tIns="0" rIns="0" bIns="0" rtlCol="0" anchor="ctr"/>
          <a:lstStyle/>
          <a:p>
            <a:pPr marL="355600" lvl="1"/>
            <a:r>
              <a:rPr lang="nl-NL" dirty="0">
                <a:solidFill>
                  <a:prstClr val="white"/>
                </a:solidFill>
              </a:rPr>
              <a:t>Zoveel mogelijk voorkomen onnodige investeringen elektriciteitsnet</a:t>
            </a:r>
            <a:endParaRPr dirty="0">
              <a:solidFill>
                <a:prstClr val="white"/>
              </a:solidFill>
            </a:endParaRPr>
          </a:p>
        </p:txBody>
      </p:sp>
      <p:sp>
        <p:nvSpPr>
          <p:cNvPr id="8" name="object 6"/>
          <p:cNvSpPr/>
          <p:nvPr/>
        </p:nvSpPr>
        <p:spPr>
          <a:xfrm>
            <a:off x="4640966" y="5809131"/>
            <a:ext cx="4688018" cy="725941"/>
          </a:xfrm>
          <a:custGeom>
            <a:avLst/>
            <a:gdLst/>
            <a:ahLst/>
            <a:cxnLst/>
            <a:rect l="l" t="t" r="r" b="b"/>
            <a:pathLst>
              <a:path w="6071234" h="749935">
                <a:moveTo>
                  <a:pt x="5945898" y="0"/>
                </a:moveTo>
                <a:lnTo>
                  <a:pt x="0" y="0"/>
                </a:lnTo>
                <a:lnTo>
                  <a:pt x="1270" y="624586"/>
                </a:lnTo>
                <a:lnTo>
                  <a:pt x="11089" y="673258"/>
                </a:lnTo>
                <a:lnTo>
                  <a:pt x="37866" y="712977"/>
                </a:lnTo>
                <a:lnTo>
                  <a:pt x="77581" y="739743"/>
                </a:lnTo>
                <a:lnTo>
                  <a:pt x="126212" y="749553"/>
                </a:lnTo>
                <a:lnTo>
                  <a:pt x="5945898" y="749553"/>
                </a:lnTo>
                <a:lnTo>
                  <a:pt x="5994571" y="739743"/>
                </a:lnTo>
                <a:lnTo>
                  <a:pt x="6034290" y="712977"/>
                </a:lnTo>
                <a:lnTo>
                  <a:pt x="6061055" y="673258"/>
                </a:lnTo>
                <a:lnTo>
                  <a:pt x="6070866" y="624586"/>
                </a:lnTo>
                <a:lnTo>
                  <a:pt x="6070866" y="124840"/>
                </a:lnTo>
                <a:lnTo>
                  <a:pt x="6061055" y="76241"/>
                </a:lnTo>
                <a:lnTo>
                  <a:pt x="6034290" y="36560"/>
                </a:lnTo>
                <a:lnTo>
                  <a:pt x="5994571" y="9808"/>
                </a:lnTo>
                <a:lnTo>
                  <a:pt x="5945898" y="0"/>
                </a:lnTo>
                <a:close/>
              </a:path>
            </a:pathLst>
          </a:custGeom>
          <a:solidFill>
            <a:srgbClr val="7CB43B"/>
          </a:solidFill>
          <a:ln>
            <a:noFill/>
          </a:ln>
        </p:spPr>
        <p:txBody>
          <a:bodyPr wrap="square" lIns="0" tIns="0" rIns="0" bIns="0" rtlCol="0" anchor="ctr"/>
          <a:lstStyle/>
          <a:p>
            <a:pPr marL="355600" lvl="1"/>
            <a:r>
              <a:rPr lang="nl-NL" dirty="0">
                <a:solidFill>
                  <a:prstClr val="white"/>
                </a:solidFill>
              </a:rPr>
              <a:t>Inzetten op open nieuwe infrastructuren</a:t>
            </a:r>
            <a:endParaRPr dirty="0">
              <a:solidFill>
                <a:prstClr val="white"/>
              </a:solidFill>
            </a:endParaRPr>
          </a:p>
        </p:txBody>
      </p:sp>
    </p:spTree>
    <p:extLst>
      <p:ext uri="{BB962C8B-B14F-4D97-AF65-F5344CB8AC3E}">
        <p14:creationId xmlns:p14="http://schemas.microsoft.com/office/powerpoint/2010/main" val="410356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9763634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24"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p:txBody>
          <a:bodyPr/>
          <a:lstStyle/>
          <a:p>
            <a:r>
              <a:rPr lang="nl-NL" dirty="0"/>
              <a:t>Hoe organiseren we </a:t>
            </a:r>
            <a:r>
              <a:rPr lang="nl-NL" dirty="0" smtClean="0"/>
              <a:t>de transitie naar aardgasvrij (warmtetransitie) </a:t>
            </a:r>
            <a:r>
              <a:rPr lang="nl-NL" dirty="0"/>
              <a:t>samen?</a:t>
            </a:r>
          </a:p>
        </p:txBody>
      </p:sp>
      <p:pic>
        <p:nvPicPr>
          <p:cNvPr id="6" name="Picture 5"/>
          <p:cNvPicPr>
            <a:picLocks noChangeAspect="1"/>
          </p:cNvPicPr>
          <p:nvPr/>
        </p:nvPicPr>
        <p:blipFill rotWithShape="1">
          <a:blip r:embed="rId6"/>
          <a:srcRect l="1878" t="16082" r="3278" b="3433"/>
          <a:stretch/>
        </p:blipFill>
        <p:spPr>
          <a:xfrm>
            <a:off x="704528" y="1916833"/>
            <a:ext cx="8091172" cy="3124314"/>
          </a:xfrm>
          <a:prstGeom prst="rect">
            <a:avLst/>
          </a:prstGeom>
          <a:ln w="19050">
            <a:noFill/>
          </a:ln>
        </p:spPr>
      </p:pic>
    </p:spTree>
    <p:extLst>
      <p:ext uri="{BB962C8B-B14F-4D97-AF65-F5344CB8AC3E}">
        <p14:creationId xmlns:p14="http://schemas.microsoft.com/office/powerpoint/2010/main" val="714801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9361014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48"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p:nvPicPr>
        <p:blipFill rotWithShape="1">
          <a:blip r:embed="rId6"/>
          <a:srcRect l="1878" t="16082" r="3278" b="3433"/>
          <a:stretch/>
        </p:blipFill>
        <p:spPr>
          <a:xfrm>
            <a:off x="1767689" y="4165216"/>
            <a:ext cx="6010585" cy="2320919"/>
          </a:xfrm>
          <a:prstGeom prst="rect">
            <a:avLst/>
          </a:prstGeom>
          <a:ln w="19050">
            <a:noFill/>
          </a:ln>
        </p:spPr>
      </p:pic>
      <p:sp>
        <p:nvSpPr>
          <p:cNvPr id="4" name="Title 3"/>
          <p:cNvSpPr>
            <a:spLocks noGrp="1"/>
          </p:cNvSpPr>
          <p:nvPr>
            <p:ph type="title"/>
          </p:nvPr>
        </p:nvSpPr>
        <p:spPr/>
        <p:txBody>
          <a:bodyPr/>
          <a:lstStyle/>
          <a:p>
            <a:pPr>
              <a:lnSpc>
                <a:spcPct val="100000"/>
              </a:lnSpc>
            </a:pPr>
            <a:r>
              <a:rPr lang="nl-NL" dirty="0"/>
              <a:t>Fase: Bewustwording. Wat kan Alliander bieden</a:t>
            </a:r>
            <a:br>
              <a:rPr lang="nl-NL" dirty="0"/>
            </a:br>
            <a:endParaRPr lang="nl-NL" sz="1400" dirty="0"/>
          </a:p>
        </p:txBody>
      </p:sp>
      <p:sp>
        <p:nvSpPr>
          <p:cNvPr id="3" name="Slide Number Placeholder 2"/>
          <p:cNvSpPr>
            <a:spLocks noGrp="1"/>
          </p:cNvSpPr>
          <p:nvPr>
            <p:ph type="sldNum" sz="quarter" idx="10"/>
          </p:nvPr>
        </p:nvSpPr>
        <p:spPr/>
        <p:txBody>
          <a:bodyPr/>
          <a:lstStyle/>
          <a:p>
            <a:fld id="{52236286-4DC8-46DE-9269-8F728FBC0641}" type="slidenum">
              <a:rPr lang="nl-NL" smtClean="0">
                <a:solidFill>
                  <a:srgbClr val="E66E00"/>
                </a:solidFill>
              </a:rPr>
              <a:pPr/>
              <a:t>5</a:t>
            </a:fld>
            <a:endParaRPr lang="nl-NL" dirty="0">
              <a:solidFill>
                <a:srgbClr val="E66E00"/>
              </a:solidFill>
            </a:endParaRPr>
          </a:p>
        </p:txBody>
      </p:sp>
      <p:sp>
        <p:nvSpPr>
          <p:cNvPr id="10" name="Rounded Rectangular Callout 9"/>
          <p:cNvSpPr/>
          <p:nvPr/>
        </p:nvSpPr>
        <p:spPr>
          <a:xfrm>
            <a:off x="344488" y="1370874"/>
            <a:ext cx="9145016" cy="3008719"/>
          </a:xfrm>
          <a:custGeom>
            <a:avLst/>
            <a:gdLst>
              <a:gd name="connsiteX0" fmla="*/ 0 w 9145016"/>
              <a:gd name="connsiteY0" fmla="*/ 439040 h 2634190"/>
              <a:gd name="connsiteX1" fmla="*/ 439040 w 9145016"/>
              <a:gd name="connsiteY1" fmla="*/ 0 h 2634190"/>
              <a:gd name="connsiteX2" fmla="*/ 1524169 w 9145016"/>
              <a:gd name="connsiteY2" fmla="*/ 0 h 2634190"/>
              <a:gd name="connsiteX3" fmla="*/ 1524169 w 9145016"/>
              <a:gd name="connsiteY3" fmla="*/ 0 h 2634190"/>
              <a:gd name="connsiteX4" fmla="*/ 3810423 w 9145016"/>
              <a:gd name="connsiteY4" fmla="*/ 0 h 2634190"/>
              <a:gd name="connsiteX5" fmla="*/ 8705976 w 9145016"/>
              <a:gd name="connsiteY5" fmla="*/ 0 h 2634190"/>
              <a:gd name="connsiteX6" fmla="*/ 9145016 w 9145016"/>
              <a:gd name="connsiteY6" fmla="*/ 439040 h 2634190"/>
              <a:gd name="connsiteX7" fmla="*/ 9145016 w 9145016"/>
              <a:gd name="connsiteY7" fmla="*/ 1536611 h 2634190"/>
              <a:gd name="connsiteX8" fmla="*/ 9145016 w 9145016"/>
              <a:gd name="connsiteY8" fmla="*/ 1536611 h 2634190"/>
              <a:gd name="connsiteX9" fmla="*/ 9145016 w 9145016"/>
              <a:gd name="connsiteY9" fmla="*/ 2195158 h 2634190"/>
              <a:gd name="connsiteX10" fmla="*/ 9145016 w 9145016"/>
              <a:gd name="connsiteY10" fmla="*/ 2195150 h 2634190"/>
              <a:gd name="connsiteX11" fmla="*/ 8705976 w 9145016"/>
              <a:gd name="connsiteY11" fmla="*/ 2634190 h 2634190"/>
              <a:gd name="connsiteX12" fmla="*/ 3810423 w 9145016"/>
              <a:gd name="connsiteY12" fmla="*/ 2634190 h 2634190"/>
              <a:gd name="connsiteX13" fmla="*/ 2645927 w 9145016"/>
              <a:gd name="connsiteY13" fmla="*/ 3008719 h 2634190"/>
              <a:gd name="connsiteX14" fmla="*/ 1524169 w 9145016"/>
              <a:gd name="connsiteY14" fmla="*/ 2634190 h 2634190"/>
              <a:gd name="connsiteX15" fmla="*/ 439040 w 9145016"/>
              <a:gd name="connsiteY15" fmla="*/ 2634190 h 2634190"/>
              <a:gd name="connsiteX16" fmla="*/ 0 w 9145016"/>
              <a:gd name="connsiteY16" fmla="*/ 2195150 h 2634190"/>
              <a:gd name="connsiteX17" fmla="*/ 0 w 9145016"/>
              <a:gd name="connsiteY17" fmla="*/ 2195158 h 2634190"/>
              <a:gd name="connsiteX18" fmla="*/ 0 w 9145016"/>
              <a:gd name="connsiteY18" fmla="*/ 1536611 h 2634190"/>
              <a:gd name="connsiteX19" fmla="*/ 0 w 9145016"/>
              <a:gd name="connsiteY19" fmla="*/ 1536611 h 2634190"/>
              <a:gd name="connsiteX20" fmla="*/ 0 w 9145016"/>
              <a:gd name="connsiteY20" fmla="*/ 439040 h 2634190"/>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2656325 w 9145016"/>
              <a:gd name="connsiteY12" fmla="*/ 2643068 h 3008719"/>
              <a:gd name="connsiteX13" fmla="*/ 2645927 w 9145016"/>
              <a:gd name="connsiteY13" fmla="*/ 3008719 h 3008719"/>
              <a:gd name="connsiteX14" fmla="*/ 1524169 w 9145016"/>
              <a:gd name="connsiteY14" fmla="*/ 2634190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2656325 w 9145016"/>
              <a:gd name="connsiteY12" fmla="*/ 2643068 h 3008719"/>
              <a:gd name="connsiteX13" fmla="*/ 2645927 w 9145016"/>
              <a:gd name="connsiteY13" fmla="*/ 3008719 h 3008719"/>
              <a:gd name="connsiteX14" fmla="*/ 2101218 w 9145016"/>
              <a:gd name="connsiteY14" fmla="*/ 2643067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5016" h="3008719">
                <a:moveTo>
                  <a:pt x="0" y="439040"/>
                </a:moveTo>
                <a:cubicBezTo>
                  <a:pt x="0" y="196565"/>
                  <a:pt x="196565" y="0"/>
                  <a:pt x="439040" y="0"/>
                </a:cubicBezTo>
                <a:lnTo>
                  <a:pt x="1524169" y="0"/>
                </a:lnTo>
                <a:lnTo>
                  <a:pt x="1524169" y="0"/>
                </a:lnTo>
                <a:lnTo>
                  <a:pt x="3810423" y="0"/>
                </a:lnTo>
                <a:lnTo>
                  <a:pt x="8705976" y="0"/>
                </a:lnTo>
                <a:cubicBezTo>
                  <a:pt x="8948451" y="0"/>
                  <a:pt x="9145016" y="196565"/>
                  <a:pt x="9145016" y="439040"/>
                </a:cubicBezTo>
                <a:lnTo>
                  <a:pt x="9145016" y="1536611"/>
                </a:lnTo>
                <a:lnTo>
                  <a:pt x="9145016" y="1536611"/>
                </a:lnTo>
                <a:lnTo>
                  <a:pt x="9145016" y="2195158"/>
                </a:lnTo>
                <a:lnTo>
                  <a:pt x="9145016" y="2195150"/>
                </a:lnTo>
                <a:cubicBezTo>
                  <a:pt x="9145016" y="2437625"/>
                  <a:pt x="8948451" y="2634190"/>
                  <a:pt x="8705976" y="2634190"/>
                </a:cubicBezTo>
                <a:lnTo>
                  <a:pt x="2656325" y="2643068"/>
                </a:lnTo>
                <a:lnTo>
                  <a:pt x="2645927" y="3008719"/>
                </a:lnTo>
                <a:lnTo>
                  <a:pt x="2101218" y="2643067"/>
                </a:lnTo>
                <a:lnTo>
                  <a:pt x="439040" y="2634190"/>
                </a:lnTo>
                <a:cubicBezTo>
                  <a:pt x="196565" y="2634190"/>
                  <a:pt x="0" y="2437625"/>
                  <a:pt x="0" y="2195150"/>
                </a:cubicBezTo>
                <a:lnTo>
                  <a:pt x="0" y="2195158"/>
                </a:lnTo>
                <a:lnTo>
                  <a:pt x="0" y="1536611"/>
                </a:lnTo>
                <a:lnTo>
                  <a:pt x="0" y="1536611"/>
                </a:lnTo>
                <a:lnTo>
                  <a:pt x="0" y="439040"/>
                </a:lnTo>
                <a:close/>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pic>
        <p:nvPicPr>
          <p:cNvPr id="7" name="Picture 6"/>
          <p:cNvPicPr>
            <a:picLocks noChangeAspect="1"/>
          </p:cNvPicPr>
          <p:nvPr/>
        </p:nvPicPr>
        <p:blipFill rotWithShape="1">
          <a:blip r:embed="rId7"/>
          <a:srcRect r="4510"/>
          <a:stretch/>
        </p:blipFill>
        <p:spPr>
          <a:xfrm>
            <a:off x="647864" y="2014718"/>
            <a:ext cx="2266281" cy="1634057"/>
          </a:xfrm>
          <a:prstGeom prst="rect">
            <a:avLst/>
          </a:prstGeom>
          <a:ln>
            <a:solidFill>
              <a:schemeClr val="bg1">
                <a:lumMod val="75000"/>
              </a:schemeClr>
            </a:solidFill>
          </a:ln>
        </p:spPr>
      </p:pic>
      <p:pic>
        <p:nvPicPr>
          <p:cNvPr id="39"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3077" y="2014718"/>
            <a:ext cx="1154271" cy="1634057"/>
          </a:xfrm>
          <a:prstGeom prst="rect">
            <a:avLst/>
          </a:prstGeom>
          <a:noFill/>
          <a:ln w="12700">
            <a:solidFill>
              <a:schemeClr val="accent5"/>
            </a:solidFill>
          </a:ln>
          <a:extLst>
            <a:ext uri="{909E8E84-426E-40DD-AFC4-6F175D3DCCD1}">
              <a14:hiddenFill xmlns:a14="http://schemas.microsoft.com/office/drawing/2010/main">
                <a:solidFill>
                  <a:schemeClr val="accent1"/>
                </a:solidFill>
              </a14:hiddenFill>
            </a:ext>
          </a:extLst>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8405" y="2014718"/>
            <a:ext cx="1912098" cy="1634057"/>
          </a:xfrm>
          <a:prstGeom prst="rect">
            <a:avLst/>
          </a:prstGeom>
          <a:ln>
            <a:solidFill>
              <a:schemeClr val="bg1">
                <a:lumMod val="75000"/>
              </a:schemeClr>
            </a:solidFill>
          </a:ln>
        </p:spPr>
      </p:pic>
      <p:pic>
        <p:nvPicPr>
          <p:cNvPr id="45" name="Picture 4" descr="https://energienext.nl/wp-content/uploads/2016/10/Watt_Connects_demotafel-370x247.jpg?x9928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374797" y="2239353"/>
            <a:ext cx="1785124" cy="1191689"/>
          </a:xfrm>
          <a:prstGeom prst="rect">
            <a:avLst/>
          </a:prstGeom>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2520" y="1521927"/>
            <a:ext cx="9001662" cy="523220"/>
          </a:xfrm>
          <a:prstGeom prst="rect">
            <a:avLst/>
          </a:prstGeom>
          <a:ln>
            <a:noFill/>
          </a:ln>
        </p:spPr>
        <p:txBody>
          <a:bodyPr wrap="square">
            <a:spAutoFit/>
          </a:bodyPr>
          <a:lstStyle/>
          <a:p>
            <a:pPr>
              <a:defRPr/>
            </a:pPr>
            <a:r>
              <a:rPr lang="nl-NL" sz="1400" dirty="0">
                <a:solidFill>
                  <a:srgbClr val="D26218"/>
                </a:solidFill>
              </a:rPr>
              <a:t>   Meedenken in proces                       Alliander websites            achtergrond info      </a:t>
            </a:r>
            <a:r>
              <a:rPr lang="nl-NL" sz="1400" dirty="0" err="1">
                <a:solidFill>
                  <a:srgbClr val="D26218"/>
                </a:solidFill>
              </a:rPr>
              <a:t>Serious</a:t>
            </a:r>
            <a:r>
              <a:rPr lang="nl-NL" sz="1400" dirty="0">
                <a:solidFill>
                  <a:srgbClr val="D26218"/>
                </a:solidFill>
              </a:rPr>
              <a:t> game </a:t>
            </a:r>
          </a:p>
          <a:p>
            <a:pPr>
              <a:defRPr/>
            </a:pPr>
            <a:r>
              <a:rPr lang="nl-NL" sz="1400" dirty="0">
                <a:solidFill>
                  <a:srgbClr val="D26218"/>
                </a:solidFill>
              </a:rPr>
              <a:t>							  ‘Energie </a:t>
            </a:r>
            <a:r>
              <a:rPr lang="nl-NL" sz="1400" dirty="0" err="1">
                <a:solidFill>
                  <a:srgbClr val="D26218"/>
                </a:solidFill>
              </a:rPr>
              <a:t>In-zicht</a:t>
            </a:r>
            <a:r>
              <a:rPr lang="nl-NL" sz="1400" dirty="0">
                <a:solidFill>
                  <a:srgbClr val="D26218"/>
                </a:solidFill>
              </a:rPr>
              <a:t>’</a:t>
            </a:r>
          </a:p>
        </p:txBody>
      </p:sp>
      <p:pic>
        <p:nvPicPr>
          <p:cNvPr id="46" name="Picture 45"/>
          <p:cNvPicPr>
            <a:picLocks noChangeAspect="1"/>
          </p:cNvPicPr>
          <p:nvPr/>
        </p:nvPicPr>
        <p:blipFill rotWithShape="1">
          <a:blip r:embed="rId11">
            <a:extLst>
              <a:ext uri="{28A0092B-C50C-407E-A947-70E740481C1C}">
                <a14:useLocalDpi xmlns:a14="http://schemas.microsoft.com/office/drawing/2010/main" val="0"/>
              </a:ext>
            </a:extLst>
          </a:blip>
          <a:srcRect l="3083" r="4533" b="60038"/>
          <a:stretch/>
        </p:blipFill>
        <p:spPr>
          <a:xfrm>
            <a:off x="3464041" y="2351147"/>
            <a:ext cx="1904344" cy="1485506"/>
          </a:xfrm>
          <a:prstGeom prst="rect">
            <a:avLst/>
          </a:prstGeom>
          <a:ln>
            <a:solidFill>
              <a:schemeClr val="bg1">
                <a:lumMod val="75000"/>
              </a:schemeClr>
            </a:solidFill>
          </a:ln>
        </p:spPr>
      </p:pic>
      <p:pic>
        <p:nvPicPr>
          <p:cNvPr id="17" name="Picture 16"/>
          <p:cNvPicPr>
            <a:picLocks noChangeAspect="1"/>
          </p:cNvPicPr>
          <p:nvPr/>
        </p:nvPicPr>
        <p:blipFill>
          <a:blip r:embed="rId12"/>
          <a:stretch>
            <a:fillRect/>
          </a:stretch>
        </p:blipFill>
        <p:spPr>
          <a:xfrm>
            <a:off x="5948775" y="2239353"/>
            <a:ext cx="1109014" cy="1568161"/>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967156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4831357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72"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p:nvPicPr>
        <p:blipFill rotWithShape="1">
          <a:blip r:embed="rId6"/>
          <a:srcRect l="1878" t="16082" r="3278" b="3433"/>
          <a:stretch/>
        </p:blipFill>
        <p:spPr>
          <a:xfrm>
            <a:off x="1767689" y="4165216"/>
            <a:ext cx="6010585" cy="2320919"/>
          </a:xfrm>
          <a:prstGeom prst="rect">
            <a:avLst/>
          </a:prstGeom>
          <a:ln w="19050">
            <a:noFill/>
          </a:ln>
        </p:spPr>
      </p:pic>
      <p:sp>
        <p:nvSpPr>
          <p:cNvPr id="4" name="Title 3"/>
          <p:cNvSpPr>
            <a:spLocks noGrp="1"/>
          </p:cNvSpPr>
          <p:nvPr>
            <p:ph type="title"/>
          </p:nvPr>
        </p:nvSpPr>
        <p:spPr/>
        <p:txBody>
          <a:bodyPr/>
          <a:lstStyle/>
          <a:p>
            <a:pPr>
              <a:lnSpc>
                <a:spcPct val="100000"/>
              </a:lnSpc>
            </a:pPr>
            <a:r>
              <a:rPr lang="nl-NL" dirty="0">
                <a:solidFill>
                  <a:srgbClr val="E66E00"/>
                </a:solidFill>
              </a:rPr>
              <a:t>Fase: Visievorming. </a:t>
            </a:r>
            <a:r>
              <a:rPr lang="nl-NL" dirty="0"/>
              <a:t>Wat kan Alliander bieden</a:t>
            </a:r>
            <a:r>
              <a:rPr lang="nl-NL" dirty="0">
                <a:solidFill>
                  <a:srgbClr val="E66E00"/>
                </a:solidFill>
              </a:rPr>
              <a:t/>
            </a:r>
            <a:br>
              <a:rPr lang="nl-NL" dirty="0">
                <a:solidFill>
                  <a:srgbClr val="E66E00"/>
                </a:solidFill>
              </a:rPr>
            </a:br>
            <a:endParaRPr lang="nl-NL" dirty="0"/>
          </a:p>
        </p:txBody>
      </p:sp>
      <p:sp>
        <p:nvSpPr>
          <p:cNvPr id="3" name="Slide Number Placeholder 2"/>
          <p:cNvSpPr>
            <a:spLocks noGrp="1"/>
          </p:cNvSpPr>
          <p:nvPr>
            <p:ph type="sldNum" sz="quarter" idx="10"/>
          </p:nvPr>
        </p:nvSpPr>
        <p:spPr/>
        <p:txBody>
          <a:bodyPr/>
          <a:lstStyle/>
          <a:p>
            <a:fld id="{52236286-4DC8-46DE-9269-8F728FBC0641}" type="slidenum">
              <a:rPr lang="nl-NL" smtClean="0">
                <a:solidFill>
                  <a:srgbClr val="E66E00"/>
                </a:solidFill>
              </a:rPr>
              <a:pPr/>
              <a:t>6</a:t>
            </a:fld>
            <a:endParaRPr lang="nl-NL" dirty="0">
              <a:solidFill>
                <a:srgbClr val="E66E00"/>
              </a:solidFill>
            </a:endParaRPr>
          </a:p>
        </p:txBody>
      </p:sp>
      <p:sp>
        <p:nvSpPr>
          <p:cNvPr id="10" name="Rounded Rectangular Callout 9"/>
          <p:cNvSpPr/>
          <p:nvPr/>
        </p:nvSpPr>
        <p:spPr>
          <a:xfrm>
            <a:off x="344488" y="1370874"/>
            <a:ext cx="9145016" cy="3061985"/>
          </a:xfrm>
          <a:custGeom>
            <a:avLst/>
            <a:gdLst>
              <a:gd name="connsiteX0" fmla="*/ 0 w 9145016"/>
              <a:gd name="connsiteY0" fmla="*/ 439040 h 2634190"/>
              <a:gd name="connsiteX1" fmla="*/ 439040 w 9145016"/>
              <a:gd name="connsiteY1" fmla="*/ 0 h 2634190"/>
              <a:gd name="connsiteX2" fmla="*/ 1524169 w 9145016"/>
              <a:gd name="connsiteY2" fmla="*/ 0 h 2634190"/>
              <a:gd name="connsiteX3" fmla="*/ 1524169 w 9145016"/>
              <a:gd name="connsiteY3" fmla="*/ 0 h 2634190"/>
              <a:gd name="connsiteX4" fmla="*/ 3810423 w 9145016"/>
              <a:gd name="connsiteY4" fmla="*/ 0 h 2634190"/>
              <a:gd name="connsiteX5" fmla="*/ 8705976 w 9145016"/>
              <a:gd name="connsiteY5" fmla="*/ 0 h 2634190"/>
              <a:gd name="connsiteX6" fmla="*/ 9145016 w 9145016"/>
              <a:gd name="connsiteY6" fmla="*/ 439040 h 2634190"/>
              <a:gd name="connsiteX7" fmla="*/ 9145016 w 9145016"/>
              <a:gd name="connsiteY7" fmla="*/ 1536611 h 2634190"/>
              <a:gd name="connsiteX8" fmla="*/ 9145016 w 9145016"/>
              <a:gd name="connsiteY8" fmla="*/ 1536611 h 2634190"/>
              <a:gd name="connsiteX9" fmla="*/ 9145016 w 9145016"/>
              <a:gd name="connsiteY9" fmla="*/ 2195158 h 2634190"/>
              <a:gd name="connsiteX10" fmla="*/ 9145016 w 9145016"/>
              <a:gd name="connsiteY10" fmla="*/ 2195150 h 2634190"/>
              <a:gd name="connsiteX11" fmla="*/ 8705976 w 9145016"/>
              <a:gd name="connsiteY11" fmla="*/ 2634190 h 2634190"/>
              <a:gd name="connsiteX12" fmla="*/ 3810423 w 9145016"/>
              <a:gd name="connsiteY12" fmla="*/ 2634190 h 2634190"/>
              <a:gd name="connsiteX13" fmla="*/ 2645927 w 9145016"/>
              <a:gd name="connsiteY13" fmla="*/ 3008719 h 2634190"/>
              <a:gd name="connsiteX14" fmla="*/ 1524169 w 9145016"/>
              <a:gd name="connsiteY14" fmla="*/ 2634190 h 2634190"/>
              <a:gd name="connsiteX15" fmla="*/ 439040 w 9145016"/>
              <a:gd name="connsiteY15" fmla="*/ 2634190 h 2634190"/>
              <a:gd name="connsiteX16" fmla="*/ 0 w 9145016"/>
              <a:gd name="connsiteY16" fmla="*/ 2195150 h 2634190"/>
              <a:gd name="connsiteX17" fmla="*/ 0 w 9145016"/>
              <a:gd name="connsiteY17" fmla="*/ 2195158 h 2634190"/>
              <a:gd name="connsiteX18" fmla="*/ 0 w 9145016"/>
              <a:gd name="connsiteY18" fmla="*/ 1536611 h 2634190"/>
              <a:gd name="connsiteX19" fmla="*/ 0 w 9145016"/>
              <a:gd name="connsiteY19" fmla="*/ 1536611 h 2634190"/>
              <a:gd name="connsiteX20" fmla="*/ 0 w 9145016"/>
              <a:gd name="connsiteY20" fmla="*/ 439040 h 2634190"/>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2656325 w 9145016"/>
              <a:gd name="connsiteY12" fmla="*/ 2643068 h 3008719"/>
              <a:gd name="connsiteX13" fmla="*/ 2645927 w 9145016"/>
              <a:gd name="connsiteY13" fmla="*/ 3008719 h 3008719"/>
              <a:gd name="connsiteX14" fmla="*/ 1524169 w 9145016"/>
              <a:gd name="connsiteY14" fmla="*/ 2634190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2656325 w 9145016"/>
              <a:gd name="connsiteY12" fmla="*/ 2643068 h 3008719"/>
              <a:gd name="connsiteX13" fmla="*/ 2645927 w 9145016"/>
              <a:gd name="connsiteY13" fmla="*/ 3008719 h 3008719"/>
              <a:gd name="connsiteX14" fmla="*/ 2101218 w 9145016"/>
              <a:gd name="connsiteY14" fmla="*/ 2643067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4121140 w 9145016"/>
              <a:gd name="connsiteY12" fmla="*/ 2634190 h 3008719"/>
              <a:gd name="connsiteX13" fmla="*/ 2645927 w 9145016"/>
              <a:gd name="connsiteY13" fmla="*/ 3008719 h 3008719"/>
              <a:gd name="connsiteX14" fmla="*/ 2101218 w 9145016"/>
              <a:gd name="connsiteY14" fmla="*/ 2643067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 name="connsiteX0" fmla="*/ 0 w 9145016"/>
              <a:gd name="connsiteY0" fmla="*/ 439040 h 3061985"/>
              <a:gd name="connsiteX1" fmla="*/ 439040 w 9145016"/>
              <a:gd name="connsiteY1" fmla="*/ 0 h 3061985"/>
              <a:gd name="connsiteX2" fmla="*/ 1524169 w 9145016"/>
              <a:gd name="connsiteY2" fmla="*/ 0 h 3061985"/>
              <a:gd name="connsiteX3" fmla="*/ 1524169 w 9145016"/>
              <a:gd name="connsiteY3" fmla="*/ 0 h 3061985"/>
              <a:gd name="connsiteX4" fmla="*/ 3810423 w 9145016"/>
              <a:gd name="connsiteY4" fmla="*/ 0 h 3061985"/>
              <a:gd name="connsiteX5" fmla="*/ 8705976 w 9145016"/>
              <a:gd name="connsiteY5" fmla="*/ 0 h 3061985"/>
              <a:gd name="connsiteX6" fmla="*/ 9145016 w 9145016"/>
              <a:gd name="connsiteY6" fmla="*/ 439040 h 3061985"/>
              <a:gd name="connsiteX7" fmla="*/ 9145016 w 9145016"/>
              <a:gd name="connsiteY7" fmla="*/ 1536611 h 3061985"/>
              <a:gd name="connsiteX8" fmla="*/ 9145016 w 9145016"/>
              <a:gd name="connsiteY8" fmla="*/ 1536611 h 3061985"/>
              <a:gd name="connsiteX9" fmla="*/ 9145016 w 9145016"/>
              <a:gd name="connsiteY9" fmla="*/ 2195158 h 3061985"/>
              <a:gd name="connsiteX10" fmla="*/ 9145016 w 9145016"/>
              <a:gd name="connsiteY10" fmla="*/ 2195150 h 3061985"/>
              <a:gd name="connsiteX11" fmla="*/ 8705976 w 9145016"/>
              <a:gd name="connsiteY11" fmla="*/ 2634190 h 3061985"/>
              <a:gd name="connsiteX12" fmla="*/ 4121140 w 9145016"/>
              <a:gd name="connsiteY12" fmla="*/ 2634190 h 3061985"/>
              <a:gd name="connsiteX13" fmla="*/ 3800024 w 9145016"/>
              <a:gd name="connsiteY13" fmla="*/ 3061985 h 3061985"/>
              <a:gd name="connsiteX14" fmla="*/ 2101218 w 9145016"/>
              <a:gd name="connsiteY14" fmla="*/ 2643067 h 3061985"/>
              <a:gd name="connsiteX15" fmla="*/ 439040 w 9145016"/>
              <a:gd name="connsiteY15" fmla="*/ 2634190 h 3061985"/>
              <a:gd name="connsiteX16" fmla="*/ 0 w 9145016"/>
              <a:gd name="connsiteY16" fmla="*/ 2195150 h 3061985"/>
              <a:gd name="connsiteX17" fmla="*/ 0 w 9145016"/>
              <a:gd name="connsiteY17" fmla="*/ 2195158 h 3061985"/>
              <a:gd name="connsiteX18" fmla="*/ 0 w 9145016"/>
              <a:gd name="connsiteY18" fmla="*/ 1536611 h 3061985"/>
              <a:gd name="connsiteX19" fmla="*/ 0 w 9145016"/>
              <a:gd name="connsiteY19" fmla="*/ 1536611 h 3061985"/>
              <a:gd name="connsiteX20" fmla="*/ 0 w 9145016"/>
              <a:gd name="connsiteY20" fmla="*/ 439040 h 3061985"/>
              <a:gd name="connsiteX0" fmla="*/ 0 w 9145016"/>
              <a:gd name="connsiteY0" fmla="*/ 439040 h 3061985"/>
              <a:gd name="connsiteX1" fmla="*/ 439040 w 9145016"/>
              <a:gd name="connsiteY1" fmla="*/ 0 h 3061985"/>
              <a:gd name="connsiteX2" fmla="*/ 1524169 w 9145016"/>
              <a:gd name="connsiteY2" fmla="*/ 0 h 3061985"/>
              <a:gd name="connsiteX3" fmla="*/ 1524169 w 9145016"/>
              <a:gd name="connsiteY3" fmla="*/ 0 h 3061985"/>
              <a:gd name="connsiteX4" fmla="*/ 3810423 w 9145016"/>
              <a:gd name="connsiteY4" fmla="*/ 0 h 3061985"/>
              <a:gd name="connsiteX5" fmla="*/ 8705976 w 9145016"/>
              <a:gd name="connsiteY5" fmla="*/ 0 h 3061985"/>
              <a:gd name="connsiteX6" fmla="*/ 9145016 w 9145016"/>
              <a:gd name="connsiteY6" fmla="*/ 439040 h 3061985"/>
              <a:gd name="connsiteX7" fmla="*/ 9145016 w 9145016"/>
              <a:gd name="connsiteY7" fmla="*/ 1536611 h 3061985"/>
              <a:gd name="connsiteX8" fmla="*/ 9145016 w 9145016"/>
              <a:gd name="connsiteY8" fmla="*/ 1536611 h 3061985"/>
              <a:gd name="connsiteX9" fmla="*/ 9145016 w 9145016"/>
              <a:gd name="connsiteY9" fmla="*/ 2195158 h 3061985"/>
              <a:gd name="connsiteX10" fmla="*/ 9145016 w 9145016"/>
              <a:gd name="connsiteY10" fmla="*/ 2195150 h 3061985"/>
              <a:gd name="connsiteX11" fmla="*/ 8705976 w 9145016"/>
              <a:gd name="connsiteY11" fmla="*/ 2634190 h 3061985"/>
              <a:gd name="connsiteX12" fmla="*/ 4121140 w 9145016"/>
              <a:gd name="connsiteY12" fmla="*/ 2634190 h 3061985"/>
              <a:gd name="connsiteX13" fmla="*/ 3800024 w 9145016"/>
              <a:gd name="connsiteY13" fmla="*/ 3061985 h 3061985"/>
              <a:gd name="connsiteX14" fmla="*/ 3592667 w 9145016"/>
              <a:gd name="connsiteY14" fmla="*/ 2651945 h 3061985"/>
              <a:gd name="connsiteX15" fmla="*/ 439040 w 9145016"/>
              <a:gd name="connsiteY15" fmla="*/ 2634190 h 3061985"/>
              <a:gd name="connsiteX16" fmla="*/ 0 w 9145016"/>
              <a:gd name="connsiteY16" fmla="*/ 2195150 h 3061985"/>
              <a:gd name="connsiteX17" fmla="*/ 0 w 9145016"/>
              <a:gd name="connsiteY17" fmla="*/ 2195158 h 3061985"/>
              <a:gd name="connsiteX18" fmla="*/ 0 w 9145016"/>
              <a:gd name="connsiteY18" fmla="*/ 1536611 h 3061985"/>
              <a:gd name="connsiteX19" fmla="*/ 0 w 9145016"/>
              <a:gd name="connsiteY19" fmla="*/ 1536611 h 3061985"/>
              <a:gd name="connsiteX20" fmla="*/ 0 w 9145016"/>
              <a:gd name="connsiteY20" fmla="*/ 439040 h 306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5016" h="3061985">
                <a:moveTo>
                  <a:pt x="0" y="439040"/>
                </a:moveTo>
                <a:cubicBezTo>
                  <a:pt x="0" y="196565"/>
                  <a:pt x="196565" y="0"/>
                  <a:pt x="439040" y="0"/>
                </a:cubicBezTo>
                <a:lnTo>
                  <a:pt x="1524169" y="0"/>
                </a:lnTo>
                <a:lnTo>
                  <a:pt x="1524169" y="0"/>
                </a:lnTo>
                <a:lnTo>
                  <a:pt x="3810423" y="0"/>
                </a:lnTo>
                <a:lnTo>
                  <a:pt x="8705976" y="0"/>
                </a:lnTo>
                <a:cubicBezTo>
                  <a:pt x="8948451" y="0"/>
                  <a:pt x="9145016" y="196565"/>
                  <a:pt x="9145016" y="439040"/>
                </a:cubicBezTo>
                <a:lnTo>
                  <a:pt x="9145016" y="1536611"/>
                </a:lnTo>
                <a:lnTo>
                  <a:pt x="9145016" y="1536611"/>
                </a:lnTo>
                <a:lnTo>
                  <a:pt x="9145016" y="2195158"/>
                </a:lnTo>
                <a:lnTo>
                  <a:pt x="9145016" y="2195150"/>
                </a:lnTo>
                <a:cubicBezTo>
                  <a:pt x="9145016" y="2437625"/>
                  <a:pt x="8948451" y="2634190"/>
                  <a:pt x="8705976" y="2634190"/>
                </a:cubicBezTo>
                <a:lnTo>
                  <a:pt x="4121140" y="2634190"/>
                </a:lnTo>
                <a:lnTo>
                  <a:pt x="3800024" y="3061985"/>
                </a:lnTo>
                <a:lnTo>
                  <a:pt x="3592667" y="2651945"/>
                </a:lnTo>
                <a:lnTo>
                  <a:pt x="439040" y="2634190"/>
                </a:lnTo>
                <a:cubicBezTo>
                  <a:pt x="196565" y="2634190"/>
                  <a:pt x="0" y="2437625"/>
                  <a:pt x="0" y="2195150"/>
                </a:cubicBezTo>
                <a:lnTo>
                  <a:pt x="0" y="2195158"/>
                </a:lnTo>
                <a:lnTo>
                  <a:pt x="0" y="1536611"/>
                </a:lnTo>
                <a:lnTo>
                  <a:pt x="0" y="1536611"/>
                </a:lnTo>
                <a:lnTo>
                  <a:pt x="0" y="439040"/>
                </a:lnTo>
                <a:close/>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16" name="Rectangle 15"/>
          <p:cNvSpPr/>
          <p:nvPr/>
        </p:nvSpPr>
        <p:spPr>
          <a:xfrm>
            <a:off x="959263" y="1521927"/>
            <a:ext cx="9001662" cy="307777"/>
          </a:xfrm>
          <a:prstGeom prst="rect">
            <a:avLst/>
          </a:prstGeom>
          <a:ln>
            <a:noFill/>
          </a:ln>
        </p:spPr>
        <p:txBody>
          <a:bodyPr wrap="square">
            <a:spAutoFit/>
          </a:bodyPr>
          <a:lstStyle/>
          <a:p>
            <a:pPr>
              <a:defRPr/>
            </a:pPr>
            <a:r>
              <a:rPr lang="nl-NL" sz="1400" dirty="0">
                <a:solidFill>
                  <a:srgbClr val="FF9338"/>
                </a:solidFill>
              </a:rPr>
              <a:t>Brochure warmteoplossingen		       Gaskaarten	                  Netcapaciteit</a:t>
            </a:r>
          </a:p>
        </p:txBody>
      </p:sp>
      <p:pic>
        <p:nvPicPr>
          <p:cNvPr id="2" name="Picture 1"/>
          <p:cNvPicPr>
            <a:picLocks noChangeAspect="1"/>
          </p:cNvPicPr>
          <p:nvPr/>
        </p:nvPicPr>
        <p:blipFill>
          <a:blip r:embed="rId7"/>
          <a:stretch>
            <a:fillRect/>
          </a:stretch>
        </p:blipFill>
        <p:spPr>
          <a:xfrm>
            <a:off x="488504" y="1915953"/>
            <a:ext cx="1219915" cy="1724977"/>
          </a:xfrm>
          <a:prstGeom prst="rect">
            <a:avLst/>
          </a:prstGeom>
          <a:ln>
            <a:solidFill>
              <a:schemeClr val="accent5"/>
            </a:solidFill>
          </a:ln>
        </p:spPr>
      </p:pic>
      <p:pic>
        <p:nvPicPr>
          <p:cNvPr id="8" name="Picture 7"/>
          <p:cNvPicPr>
            <a:picLocks noChangeAspect="1"/>
          </p:cNvPicPr>
          <p:nvPr/>
        </p:nvPicPr>
        <p:blipFill>
          <a:blip r:embed="rId8"/>
          <a:stretch>
            <a:fillRect/>
          </a:stretch>
        </p:blipFill>
        <p:spPr>
          <a:xfrm>
            <a:off x="1737199" y="1915953"/>
            <a:ext cx="1219915" cy="1724977"/>
          </a:xfrm>
          <a:prstGeom prst="rect">
            <a:avLst/>
          </a:prstGeom>
          <a:ln>
            <a:solidFill>
              <a:schemeClr val="accent5"/>
            </a:solidFill>
          </a:ln>
        </p:spPr>
      </p:pic>
      <p:pic>
        <p:nvPicPr>
          <p:cNvPr id="9" name="Picture 8"/>
          <p:cNvPicPr>
            <a:picLocks noChangeAspect="1"/>
          </p:cNvPicPr>
          <p:nvPr/>
        </p:nvPicPr>
        <p:blipFill>
          <a:blip r:embed="rId9"/>
          <a:stretch>
            <a:fillRect/>
          </a:stretch>
        </p:blipFill>
        <p:spPr>
          <a:xfrm>
            <a:off x="2985895" y="1915952"/>
            <a:ext cx="1219915" cy="1724977"/>
          </a:xfrm>
          <a:prstGeom prst="rect">
            <a:avLst/>
          </a:prstGeom>
          <a:ln>
            <a:solidFill>
              <a:schemeClr val="accent5"/>
            </a:solidFill>
          </a:ln>
        </p:spPr>
      </p:pic>
      <p:pic>
        <p:nvPicPr>
          <p:cNvPr id="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0904" y="1915952"/>
            <a:ext cx="1904763" cy="1724977"/>
          </a:xfrm>
          <a:prstGeom prst="rect">
            <a:avLst/>
          </a:prstGeom>
          <a:ln>
            <a:solidFill>
              <a:schemeClr val="accent5"/>
            </a:solidFill>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6091" y="1915952"/>
            <a:ext cx="1892989" cy="1724400"/>
          </a:xfrm>
          <a:prstGeom prst="rect">
            <a:avLst/>
          </a:prstGeom>
          <a:ln>
            <a:solidFill>
              <a:schemeClr val="accent5"/>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48016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7509162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96"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p:nvPicPr>
        <p:blipFill rotWithShape="1">
          <a:blip r:embed="rId6"/>
          <a:srcRect l="1878" t="16082" r="3278" b="3433"/>
          <a:stretch/>
        </p:blipFill>
        <p:spPr>
          <a:xfrm>
            <a:off x="1767689" y="4165216"/>
            <a:ext cx="6010585" cy="2320919"/>
          </a:xfrm>
          <a:prstGeom prst="rect">
            <a:avLst/>
          </a:prstGeom>
          <a:ln w="19050">
            <a:noFill/>
          </a:ln>
        </p:spPr>
      </p:pic>
      <p:sp>
        <p:nvSpPr>
          <p:cNvPr id="4" name="Title 3"/>
          <p:cNvSpPr>
            <a:spLocks noGrp="1"/>
          </p:cNvSpPr>
          <p:nvPr>
            <p:ph type="title"/>
          </p:nvPr>
        </p:nvSpPr>
        <p:spPr/>
        <p:txBody>
          <a:bodyPr/>
          <a:lstStyle/>
          <a:p>
            <a:pPr>
              <a:lnSpc>
                <a:spcPct val="100000"/>
              </a:lnSpc>
            </a:pPr>
            <a:r>
              <a:rPr lang="nl-NL" dirty="0">
                <a:solidFill>
                  <a:srgbClr val="E66E00"/>
                </a:solidFill>
              </a:rPr>
              <a:t>Fase: Planvorming: </a:t>
            </a:r>
            <a:r>
              <a:rPr lang="nl-NL" dirty="0"/>
              <a:t>Wat kan Alliander bieden</a:t>
            </a:r>
          </a:p>
        </p:txBody>
      </p:sp>
      <p:sp>
        <p:nvSpPr>
          <p:cNvPr id="3" name="Slide Number Placeholder 2"/>
          <p:cNvSpPr>
            <a:spLocks noGrp="1"/>
          </p:cNvSpPr>
          <p:nvPr>
            <p:ph type="sldNum" sz="quarter" idx="10"/>
          </p:nvPr>
        </p:nvSpPr>
        <p:spPr/>
        <p:txBody>
          <a:bodyPr/>
          <a:lstStyle/>
          <a:p>
            <a:fld id="{52236286-4DC8-46DE-9269-8F728FBC0641}" type="slidenum">
              <a:rPr lang="nl-NL" smtClean="0">
                <a:solidFill>
                  <a:srgbClr val="E66E00"/>
                </a:solidFill>
              </a:rPr>
              <a:pPr/>
              <a:t>7</a:t>
            </a:fld>
            <a:endParaRPr lang="nl-NL" dirty="0">
              <a:solidFill>
                <a:srgbClr val="E66E00"/>
              </a:solidFill>
            </a:endParaRPr>
          </a:p>
        </p:txBody>
      </p:sp>
      <p:sp>
        <p:nvSpPr>
          <p:cNvPr id="10" name="Rounded Rectangular Callout 9"/>
          <p:cNvSpPr/>
          <p:nvPr/>
        </p:nvSpPr>
        <p:spPr>
          <a:xfrm>
            <a:off x="344488" y="1370875"/>
            <a:ext cx="9145016" cy="4544556"/>
          </a:xfrm>
          <a:custGeom>
            <a:avLst/>
            <a:gdLst>
              <a:gd name="connsiteX0" fmla="*/ 0 w 9145016"/>
              <a:gd name="connsiteY0" fmla="*/ 439040 h 2634190"/>
              <a:gd name="connsiteX1" fmla="*/ 439040 w 9145016"/>
              <a:gd name="connsiteY1" fmla="*/ 0 h 2634190"/>
              <a:gd name="connsiteX2" fmla="*/ 1524169 w 9145016"/>
              <a:gd name="connsiteY2" fmla="*/ 0 h 2634190"/>
              <a:gd name="connsiteX3" fmla="*/ 1524169 w 9145016"/>
              <a:gd name="connsiteY3" fmla="*/ 0 h 2634190"/>
              <a:gd name="connsiteX4" fmla="*/ 3810423 w 9145016"/>
              <a:gd name="connsiteY4" fmla="*/ 0 h 2634190"/>
              <a:gd name="connsiteX5" fmla="*/ 8705976 w 9145016"/>
              <a:gd name="connsiteY5" fmla="*/ 0 h 2634190"/>
              <a:gd name="connsiteX6" fmla="*/ 9145016 w 9145016"/>
              <a:gd name="connsiteY6" fmla="*/ 439040 h 2634190"/>
              <a:gd name="connsiteX7" fmla="*/ 9145016 w 9145016"/>
              <a:gd name="connsiteY7" fmla="*/ 1536611 h 2634190"/>
              <a:gd name="connsiteX8" fmla="*/ 9145016 w 9145016"/>
              <a:gd name="connsiteY8" fmla="*/ 1536611 h 2634190"/>
              <a:gd name="connsiteX9" fmla="*/ 9145016 w 9145016"/>
              <a:gd name="connsiteY9" fmla="*/ 2195158 h 2634190"/>
              <a:gd name="connsiteX10" fmla="*/ 9145016 w 9145016"/>
              <a:gd name="connsiteY10" fmla="*/ 2195150 h 2634190"/>
              <a:gd name="connsiteX11" fmla="*/ 8705976 w 9145016"/>
              <a:gd name="connsiteY11" fmla="*/ 2634190 h 2634190"/>
              <a:gd name="connsiteX12" fmla="*/ 3810423 w 9145016"/>
              <a:gd name="connsiteY12" fmla="*/ 2634190 h 2634190"/>
              <a:gd name="connsiteX13" fmla="*/ 2645927 w 9145016"/>
              <a:gd name="connsiteY13" fmla="*/ 3008719 h 2634190"/>
              <a:gd name="connsiteX14" fmla="*/ 1524169 w 9145016"/>
              <a:gd name="connsiteY14" fmla="*/ 2634190 h 2634190"/>
              <a:gd name="connsiteX15" fmla="*/ 439040 w 9145016"/>
              <a:gd name="connsiteY15" fmla="*/ 2634190 h 2634190"/>
              <a:gd name="connsiteX16" fmla="*/ 0 w 9145016"/>
              <a:gd name="connsiteY16" fmla="*/ 2195150 h 2634190"/>
              <a:gd name="connsiteX17" fmla="*/ 0 w 9145016"/>
              <a:gd name="connsiteY17" fmla="*/ 2195158 h 2634190"/>
              <a:gd name="connsiteX18" fmla="*/ 0 w 9145016"/>
              <a:gd name="connsiteY18" fmla="*/ 1536611 h 2634190"/>
              <a:gd name="connsiteX19" fmla="*/ 0 w 9145016"/>
              <a:gd name="connsiteY19" fmla="*/ 1536611 h 2634190"/>
              <a:gd name="connsiteX20" fmla="*/ 0 w 9145016"/>
              <a:gd name="connsiteY20" fmla="*/ 439040 h 2634190"/>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2656325 w 9145016"/>
              <a:gd name="connsiteY12" fmla="*/ 2643068 h 3008719"/>
              <a:gd name="connsiteX13" fmla="*/ 2645927 w 9145016"/>
              <a:gd name="connsiteY13" fmla="*/ 3008719 h 3008719"/>
              <a:gd name="connsiteX14" fmla="*/ 1524169 w 9145016"/>
              <a:gd name="connsiteY14" fmla="*/ 2634190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2656325 w 9145016"/>
              <a:gd name="connsiteY12" fmla="*/ 2643068 h 3008719"/>
              <a:gd name="connsiteX13" fmla="*/ 2645927 w 9145016"/>
              <a:gd name="connsiteY13" fmla="*/ 3008719 h 3008719"/>
              <a:gd name="connsiteX14" fmla="*/ 2101218 w 9145016"/>
              <a:gd name="connsiteY14" fmla="*/ 2643067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 name="connsiteX0" fmla="*/ 0 w 9145016"/>
              <a:gd name="connsiteY0" fmla="*/ 439040 h 3008719"/>
              <a:gd name="connsiteX1" fmla="*/ 439040 w 9145016"/>
              <a:gd name="connsiteY1" fmla="*/ 0 h 3008719"/>
              <a:gd name="connsiteX2" fmla="*/ 1524169 w 9145016"/>
              <a:gd name="connsiteY2" fmla="*/ 0 h 3008719"/>
              <a:gd name="connsiteX3" fmla="*/ 1524169 w 9145016"/>
              <a:gd name="connsiteY3" fmla="*/ 0 h 3008719"/>
              <a:gd name="connsiteX4" fmla="*/ 3810423 w 9145016"/>
              <a:gd name="connsiteY4" fmla="*/ 0 h 3008719"/>
              <a:gd name="connsiteX5" fmla="*/ 8705976 w 9145016"/>
              <a:gd name="connsiteY5" fmla="*/ 0 h 3008719"/>
              <a:gd name="connsiteX6" fmla="*/ 9145016 w 9145016"/>
              <a:gd name="connsiteY6" fmla="*/ 439040 h 3008719"/>
              <a:gd name="connsiteX7" fmla="*/ 9145016 w 9145016"/>
              <a:gd name="connsiteY7" fmla="*/ 1536611 h 3008719"/>
              <a:gd name="connsiteX8" fmla="*/ 9145016 w 9145016"/>
              <a:gd name="connsiteY8" fmla="*/ 1536611 h 3008719"/>
              <a:gd name="connsiteX9" fmla="*/ 9145016 w 9145016"/>
              <a:gd name="connsiteY9" fmla="*/ 2195158 h 3008719"/>
              <a:gd name="connsiteX10" fmla="*/ 9145016 w 9145016"/>
              <a:gd name="connsiteY10" fmla="*/ 2195150 h 3008719"/>
              <a:gd name="connsiteX11" fmla="*/ 8705976 w 9145016"/>
              <a:gd name="connsiteY11" fmla="*/ 2634190 h 3008719"/>
              <a:gd name="connsiteX12" fmla="*/ 4121140 w 9145016"/>
              <a:gd name="connsiteY12" fmla="*/ 2634190 h 3008719"/>
              <a:gd name="connsiteX13" fmla="*/ 2645927 w 9145016"/>
              <a:gd name="connsiteY13" fmla="*/ 3008719 h 3008719"/>
              <a:gd name="connsiteX14" fmla="*/ 2101218 w 9145016"/>
              <a:gd name="connsiteY14" fmla="*/ 2643067 h 3008719"/>
              <a:gd name="connsiteX15" fmla="*/ 439040 w 9145016"/>
              <a:gd name="connsiteY15" fmla="*/ 2634190 h 3008719"/>
              <a:gd name="connsiteX16" fmla="*/ 0 w 9145016"/>
              <a:gd name="connsiteY16" fmla="*/ 2195150 h 3008719"/>
              <a:gd name="connsiteX17" fmla="*/ 0 w 9145016"/>
              <a:gd name="connsiteY17" fmla="*/ 2195158 h 3008719"/>
              <a:gd name="connsiteX18" fmla="*/ 0 w 9145016"/>
              <a:gd name="connsiteY18" fmla="*/ 1536611 h 3008719"/>
              <a:gd name="connsiteX19" fmla="*/ 0 w 9145016"/>
              <a:gd name="connsiteY19" fmla="*/ 1536611 h 3008719"/>
              <a:gd name="connsiteX20" fmla="*/ 0 w 9145016"/>
              <a:gd name="connsiteY20" fmla="*/ 439040 h 3008719"/>
              <a:gd name="connsiteX0" fmla="*/ 0 w 9145016"/>
              <a:gd name="connsiteY0" fmla="*/ 439040 h 3061985"/>
              <a:gd name="connsiteX1" fmla="*/ 439040 w 9145016"/>
              <a:gd name="connsiteY1" fmla="*/ 0 h 3061985"/>
              <a:gd name="connsiteX2" fmla="*/ 1524169 w 9145016"/>
              <a:gd name="connsiteY2" fmla="*/ 0 h 3061985"/>
              <a:gd name="connsiteX3" fmla="*/ 1524169 w 9145016"/>
              <a:gd name="connsiteY3" fmla="*/ 0 h 3061985"/>
              <a:gd name="connsiteX4" fmla="*/ 3810423 w 9145016"/>
              <a:gd name="connsiteY4" fmla="*/ 0 h 3061985"/>
              <a:gd name="connsiteX5" fmla="*/ 8705976 w 9145016"/>
              <a:gd name="connsiteY5" fmla="*/ 0 h 3061985"/>
              <a:gd name="connsiteX6" fmla="*/ 9145016 w 9145016"/>
              <a:gd name="connsiteY6" fmla="*/ 439040 h 3061985"/>
              <a:gd name="connsiteX7" fmla="*/ 9145016 w 9145016"/>
              <a:gd name="connsiteY7" fmla="*/ 1536611 h 3061985"/>
              <a:gd name="connsiteX8" fmla="*/ 9145016 w 9145016"/>
              <a:gd name="connsiteY8" fmla="*/ 1536611 h 3061985"/>
              <a:gd name="connsiteX9" fmla="*/ 9145016 w 9145016"/>
              <a:gd name="connsiteY9" fmla="*/ 2195158 h 3061985"/>
              <a:gd name="connsiteX10" fmla="*/ 9145016 w 9145016"/>
              <a:gd name="connsiteY10" fmla="*/ 2195150 h 3061985"/>
              <a:gd name="connsiteX11" fmla="*/ 8705976 w 9145016"/>
              <a:gd name="connsiteY11" fmla="*/ 2634190 h 3061985"/>
              <a:gd name="connsiteX12" fmla="*/ 4121140 w 9145016"/>
              <a:gd name="connsiteY12" fmla="*/ 2634190 h 3061985"/>
              <a:gd name="connsiteX13" fmla="*/ 3800024 w 9145016"/>
              <a:gd name="connsiteY13" fmla="*/ 3061985 h 3061985"/>
              <a:gd name="connsiteX14" fmla="*/ 2101218 w 9145016"/>
              <a:gd name="connsiteY14" fmla="*/ 2643067 h 3061985"/>
              <a:gd name="connsiteX15" fmla="*/ 439040 w 9145016"/>
              <a:gd name="connsiteY15" fmla="*/ 2634190 h 3061985"/>
              <a:gd name="connsiteX16" fmla="*/ 0 w 9145016"/>
              <a:gd name="connsiteY16" fmla="*/ 2195150 h 3061985"/>
              <a:gd name="connsiteX17" fmla="*/ 0 w 9145016"/>
              <a:gd name="connsiteY17" fmla="*/ 2195158 h 3061985"/>
              <a:gd name="connsiteX18" fmla="*/ 0 w 9145016"/>
              <a:gd name="connsiteY18" fmla="*/ 1536611 h 3061985"/>
              <a:gd name="connsiteX19" fmla="*/ 0 w 9145016"/>
              <a:gd name="connsiteY19" fmla="*/ 1536611 h 3061985"/>
              <a:gd name="connsiteX20" fmla="*/ 0 w 9145016"/>
              <a:gd name="connsiteY20" fmla="*/ 439040 h 3061985"/>
              <a:gd name="connsiteX0" fmla="*/ 0 w 9145016"/>
              <a:gd name="connsiteY0" fmla="*/ 439040 h 3061985"/>
              <a:gd name="connsiteX1" fmla="*/ 439040 w 9145016"/>
              <a:gd name="connsiteY1" fmla="*/ 0 h 3061985"/>
              <a:gd name="connsiteX2" fmla="*/ 1524169 w 9145016"/>
              <a:gd name="connsiteY2" fmla="*/ 0 h 3061985"/>
              <a:gd name="connsiteX3" fmla="*/ 1524169 w 9145016"/>
              <a:gd name="connsiteY3" fmla="*/ 0 h 3061985"/>
              <a:gd name="connsiteX4" fmla="*/ 3810423 w 9145016"/>
              <a:gd name="connsiteY4" fmla="*/ 0 h 3061985"/>
              <a:gd name="connsiteX5" fmla="*/ 8705976 w 9145016"/>
              <a:gd name="connsiteY5" fmla="*/ 0 h 3061985"/>
              <a:gd name="connsiteX6" fmla="*/ 9145016 w 9145016"/>
              <a:gd name="connsiteY6" fmla="*/ 439040 h 3061985"/>
              <a:gd name="connsiteX7" fmla="*/ 9145016 w 9145016"/>
              <a:gd name="connsiteY7" fmla="*/ 1536611 h 3061985"/>
              <a:gd name="connsiteX8" fmla="*/ 9145016 w 9145016"/>
              <a:gd name="connsiteY8" fmla="*/ 1536611 h 3061985"/>
              <a:gd name="connsiteX9" fmla="*/ 9145016 w 9145016"/>
              <a:gd name="connsiteY9" fmla="*/ 2195158 h 3061985"/>
              <a:gd name="connsiteX10" fmla="*/ 9145016 w 9145016"/>
              <a:gd name="connsiteY10" fmla="*/ 2195150 h 3061985"/>
              <a:gd name="connsiteX11" fmla="*/ 8705976 w 9145016"/>
              <a:gd name="connsiteY11" fmla="*/ 2634190 h 3061985"/>
              <a:gd name="connsiteX12" fmla="*/ 4121140 w 9145016"/>
              <a:gd name="connsiteY12" fmla="*/ 2634190 h 3061985"/>
              <a:gd name="connsiteX13" fmla="*/ 3800024 w 9145016"/>
              <a:gd name="connsiteY13" fmla="*/ 3061985 h 3061985"/>
              <a:gd name="connsiteX14" fmla="*/ 3592667 w 9145016"/>
              <a:gd name="connsiteY14" fmla="*/ 2651945 h 3061985"/>
              <a:gd name="connsiteX15" fmla="*/ 439040 w 9145016"/>
              <a:gd name="connsiteY15" fmla="*/ 2634190 h 3061985"/>
              <a:gd name="connsiteX16" fmla="*/ 0 w 9145016"/>
              <a:gd name="connsiteY16" fmla="*/ 2195150 h 3061985"/>
              <a:gd name="connsiteX17" fmla="*/ 0 w 9145016"/>
              <a:gd name="connsiteY17" fmla="*/ 2195158 h 3061985"/>
              <a:gd name="connsiteX18" fmla="*/ 0 w 9145016"/>
              <a:gd name="connsiteY18" fmla="*/ 1536611 h 3061985"/>
              <a:gd name="connsiteX19" fmla="*/ 0 w 9145016"/>
              <a:gd name="connsiteY19" fmla="*/ 1536611 h 3061985"/>
              <a:gd name="connsiteX20" fmla="*/ 0 w 9145016"/>
              <a:gd name="connsiteY20" fmla="*/ 439040 h 3061985"/>
              <a:gd name="connsiteX0" fmla="*/ 0 w 9145016"/>
              <a:gd name="connsiteY0" fmla="*/ 439040 h 4535678"/>
              <a:gd name="connsiteX1" fmla="*/ 439040 w 9145016"/>
              <a:gd name="connsiteY1" fmla="*/ 0 h 4535678"/>
              <a:gd name="connsiteX2" fmla="*/ 1524169 w 9145016"/>
              <a:gd name="connsiteY2" fmla="*/ 0 h 4535678"/>
              <a:gd name="connsiteX3" fmla="*/ 1524169 w 9145016"/>
              <a:gd name="connsiteY3" fmla="*/ 0 h 4535678"/>
              <a:gd name="connsiteX4" fmla="*/ 3810423 w 9145016"/>
              <a:gd name="connsiteY4" fmla="*/ 0 h 4535678"/>
              <a:gd name="connsiteX5" fmla="*/ 8705976 w 9145016"/>
              <a:gd name="connsiteY5" fmla="*/ 0 h 4535678"/>
              <a:gd name="connsiteX6" fmla="*/ 9145016 w 9145016"/>
              <a:gd name="connsiteY6" fmla="*/ 439040 h 4535678"/>
              <a:gd name="connsiteX7" fmla="*/ 9145016 w 9145016"/>
              <a:gd name="connsiteY7" fmla="*/ 1536611 h 4535678"/>
              <a:gd name="connsiteX8" fmla="*/ 9145016 w 9145016"/>
              <a:gd name="connsiteY8" fmla="*/ 1536611 h 4535678"/>
              <a:gd name="connsiteX9" fmla="*/ 9145016 w 9145016"/>
              <a:gd name="connsiteY9" fmla="*/ 2195158 h 4535678"/>
              <a:gd name="connsiteX10" fmla="*/ 9145016 w 9145016"/>
              <a:gd name="connsiteY10" fmla="*/ 2195150 h 4535678"/>
              <a:gd name="connsiteX11" fmla="*/ 8705976 w 9145016"/>
              <a:gd name="connsiteY11" fmla="*/ 2634190 h 4535678"/>
              <a:gd name="connsiteX12" fmla="*/ 4121140 w 9145016"/>
              <a:gd name="connsiteY12" fmla="*/ 2634190 h 4535678"/>
              <a:gd name="connsiteX13" fmla="*/ 2246431 w 9145016"/>
              <a:gd name="connsiteY13" fmla="*/ 4535678 h 4535678"/>
              <a:gd name="connsiteX14" fmla="*/ 3592667 w 9145016"/>
              <a:gd name="connsiteY14" fmla="*/ 2651945 h 4535678"/>
              <a:gd name="connsiteX15" fmla="*/ 439040 w 9145016"/>
              <a:gd name="connsiteY15" fmla="*/ 2634190 h 4535678"/>
              <a:gd name="connsiteX16" fmla="*/ 0 w 9145016"/>
              <a:gd name="connsiteY16" fmla="*/ 2195150 h 4535678"/>
              <a:gd name="connsiteX17" fmla="*/ 0 w 9145016"/>
              <a:gd name="connsiteY17" fmla="*/ 2195158 h 4535678"/>
              <a:gd name="connsiteX18" fmla="*/ 0 w 9145016"/>
              <a:gd name="connsiteY18" fmla="*/ 1536611 h 4535678"/>
              <a:gd name="connsiteX19" fmla="*/ 0 w 9145016"/>
              <a:gd name="connsiteY19" fmla="*/ 1536611 h 4535678"/>
              <a:gd name="connsiteX20" fmla="*/ 0 w 9145016"/>
              <a:gd name="connsiteY20" fmla="*/ 439040 h 4535678"/>
              <a:gd name="connsiteX0" fmla="*/ 0 w 9145016"/>
              <a:gd name="connsiteY0" fmla="*/ 439040 h 4535678"/>
              <a:gd name="connsiteX1" fmla="*/ 439040 w 9145016"/>
              <a:gd name="connsiteY1" fmla="*/ 0 h 4535678"/>
              <a:gd name="connsiteX2" fmla="*/ 1524169 w 9145016"/>
              <a:gd name="connsiteY2" fmla="*/ 0 h 4535678"/>
              <a:gd name="connsiteX3" fmla="*/ 1524169 w 9145016"/>
              <a:gd name="connsiteY3" fmla="*/ 0 h 4535678"/>
              <a:gd name="connsiteX4" fmla="*/ 3810423 w 9145016"/>
              <a:gd name="connsiteY4" fmla="*/ 0 h 4535678"/>
              <a:gd name="connsiteX5" fmla="*/ 8705976 w 9145016"/>
              <a:gd name="connsiteY5" fmla="*/ 0 h 4535678"/>
              <a:gd name="connsiteX6" fmla="*/ 9145016 w 9145016"/>
              <a:gd name="connsiteY6" fmla="*/ 439040 h 4535678"/>
              <a:gd name="connsiteX7" fmla="*/ 9145016 w 9145016"/>
              <a:gd name="connsiteY7" fmla="*/ 1536611 h 4535678"/>
              <a:gd name="connsiteX8" fmla="*/ 9145016 w 9145016"/>
              <a:gd name="connsiteY8" fmla="*/ 1536611 h 4535678"/>
              <a:gd name="connsiteX9" fmla="*/ 9145016 w 9145016"/>
              <a:gd name="connsiteY9" fmla="*/ 2195158 h 4535678"/>
              <a:gd name="connsiteX10" fmla="*/ 9145016 w 9145016"/>
              <a:gd name="connsiteY10" fmla="*/ 2195150 h 4535678"/>
              <a:gd name="connsiteX11" fmla="*/ 8705976 w 9145016"/>
              <a:gd name="connsiteY11" fmla="*/ 2634190 h 4535678"/>
              <a:gd name="connsiteX12" fmla="*/ 4121140 w 9145016"/>
              <a:gd name="connsiteY12" fmla="*/ 2634190 h 4535678"/>
              <a:gd name="connsiteX13" fmla="*/ 2246431 w 9145016"/>
              <a:gd name="connsiteY13" fmla="*/ 4535678 h 4535678"/>
              <a:gd name="connsiteX14" fmla="*/ 458849 w 9145016"/>
              <a:gd name="connsiteY14" fmla="*/ 2687456 h 4535678"/>
              <a:gd name="connsiteX15" fmla="*/ 439040 w 9145016"/>
              <a:gd name="connsiteY15" fmla="*/ 2634190 h 4535678"/>
              <a:gd name="connsiteX16" fmla="*/ 0 w 9145016"/>
              <a:gd name="connsiteY16" fmla="*/ 2195150 h 4535678"/>
              <a:gd name="connsiteX17" fmla="*/ 0 w 9145016"/>
              <a:gd name="connsiteY17" fmla="*/ 2195158 h 4535678"/>
              <a:gd name="connsiteX18" fmla="*/ 0 w 9145016"/>
              <a:gd name="connsiteY18" fmla="*/ 1536611 h 4535678"/>
              <a:gd name="connsiteX19" fmla="*/ 0 w 9145016"/>
              <a:gd name="connsiteY19" fmla="*/ 1536611 h 4535678"/>
              <a:gd name="connsiteX20" fmla="*/ 0 w 9145016"/>
              <a:gd name="connsiteY20" fmla="*/ 439040 h 4535678"/>
              <a:gd name="connsiteX0" fmla="*/ 0 w 9145016"/>
              <a:gd name="connsiteY0" fmla="*/ 439040 h 4535678"/>
              <a:gd name="connsiteX1" fmla="*/ 439040 w 9145016"/>
              <a:gd name="connsiteY1" fmla="*/ 0 h 4535678"/>
              <a:gd name="connsiteX2" fmla="*/ 1524169 w 9145016"/>
              <a:gd name="connsiteY2" fmla="*/ 0 h 4535678"/>
              <a:gd name="connsiteX3" fmla="*/ 1524169 w 9145016"/>
              <a:gd name="connsiteY3" fmla="*/ 0 h 4535678"/>
              <a:gd name="connsiteX4" fmla="*/ 3810423 w 9145016"/>
              <a:gd name="connsiteY4" fmla="*/ 0 h 4535678"/>
              <a:gd name="connsiteX5" fmla="*/ 8705976 w 9145016"/>
              <a:gd name="connsiteY5" fmla="*/ 0 h 4535678"/>
              <a:gd name="connsiteX6" fmla="*/ 9145016 w 9145016"/>
              <a:gd name="connsiteY6" fmla="*/ 439040 h 4535678"/>
              <a:gd name="connsiteX7" fmla="*/ 9145016 w 9145016"/>
              <a:gd name="connsiteY7" fmla="*/ 1536611 h 4535678"/>
              <a:gd name="connsiteX8" fmla="*/ 9145016 w 9145016"/>
              <a:gd name="connsiteY8" fmla="*/ 1536611 h 4535678"/>
              <a:gd name="connsiteX9" fmla="*/ 9145016 w 9145016"/>
              <a:gd name="connsiteY9" fmla="*/ 2195158 h 4535678"/>
              <a:gd name="connsiteX10" fmla="*/ 9145016 w 9145016"/>
              <a:gd name="connsiteY10" fmla="*/ 2195150 h 4535678"/>
              <a:gd name="connsiteX11" fmla="*/ 8705976 w 9145016"/>
              <a:gd name="connsiteY11" fmla="*/ 2634190 h 4535678"/>
              <a:gd name="connsiteX12" fmla="*/ 614461 w 9145016"/>
              <a:gd name="connsiteY12" fmla="*/ 2714089 h 4535678"/>
              <a:gd name="connsiteX13" fmla="*/ 2246431 w 9145016"/>
              <a:gd name="connsiteY13" fmla="*/ 4535678 h 4535678"/>
              <a:gd name="connsiteX14" fmla="*/ 458849 w 9145016"/>
              <a:gd name="connsiteY14" fmla="*/ 2687456 h 4535678"/>
              <a:gd name="connsiteX15" fmla="*/ 439040 w 9145016"/>
              <a:gd name="connsiteY15" fmla="*/ 2634190 h 4535678"/>
              <a:gd name="connsiteX16" fmla="*/ 0 w 9145016"/>
              <a:gd name="connsiteY16" fmla="*/ 2195150 h 4535678"/>
              <a:gd name="connsiteX17" fmla="*/ 0 w 9145016"/>
              <a:gd name="connsiteY17" fmla="*/ 2195158 h 4535678"/>
              <a:gd name="connsiteX18" fmla="*/ 0 w 9145016"/>
              <a:gd name="connsiteY18" fmla="*/ 1536611 h 4535678"/>
              <a:gd name="connsiteX19" fmla="*/ 0 w 9145016"/>
              <a:gd name="connsiteY19" fmla="*/ 1536611 h 4535678"/>
              <a:gd name="connsiteX20" fmla="*/ 0 w 9145016"/>
              <a:gd name="connsiteY20" fmla="*/ 439040 h 4535678"/>
              <a:gd name="connsiteX0" fmla="*/ 0 w 9145016"/>
              <a:gd name="connsiteY0" fmla="*/ 439040 h 4535678"/>
              <a:gd name="connsiteX1" fmla="*/ 439040 w 9145016"/>
              <a:gd name="connsiteY1" fmla="*/ 0 h 4535678"/>
              <a:gd name="connsiteX2" fmla="*/ 1524169 w 9145016"/>
              <a:gd name="connsiteY2" fmla="*/ 0 h 4535678"/>
              <a:gd name="connsiteX3" fmla="*/ 1524169 w 9145016"/>
              <a:gd name="connsiteY3" fmla="*/ 0 h 4535678"/>
              <a:gd name="connsiteX4" fmla="*/ 3810423 w 9145016"/>
              <a:gd name="connsiteY4" fmla="*/ 0 h 4535678"/>
              <a:gd name="connsiteX5" fmla="*/ 8705976 w 9145016"/>
              <a:gd name="connsiteY5" fmla="*/ 0 h 4535678"/>
              <a:gd name="connsiteX6" fmla="*/ 9145016 w 9145016"/>
              <a:gd name="connsiteY6" fmla="*/ 439040 h 4535678"/>
              <a:gd name="connsiteX7" fmla="*/ 9145016 w 9145016"/>
              <a:gd name="connsiteY7" fmla="*/ 1536611 h 4535678"/>
              <a:gd name="connsiteX8" fmla="*/ 9145016 w 9145016"/>
              <a:gd name="connsiteY8" fmla="*/ 1536611 h 4535678"/>
              <a:gd name="connsiteX9" fmla="*/ 9145016 w 9145016"/>
              <a:gd name="connsiteY9" fmla="*/ 2195158 h 4535678"/>
              <a:gd name="connsiteX10" fmla="*/ 9145016 w 9145016"/>
              <a:gd name="connsiteY10" fmla="*/ 2195150 h 4535678"/>
              <a:gd name="connsiteX11" fmla="*/ 8705976 w 9145016"/>
              <a:gd name="connsiteY11" fmla="*/ 2634190 h 4535678"/>
              <a:gd name="connsiteX12" fmla="*/ 951812 w 9145016"/>
              <a:gd name="connsiteY12" fmla="*/ 2607557 h 4535678"/>
              <a:gd name="connsiteX13" fmla="*/ 2246431 w 9145016"/>
              <a:gd name="connsiteY13" fmla="*/ 4535678 h 4535678"/>
              <a:gd name="connsiteX14" fmla="*/ 458849 w 9145016"/>
              <a:gd name="connsiteY14" fmla="*/ 2687456 h 4535678"/>
              <a:gd name="connsiteX15" fmla="*/ 439040 w 9145016"/>
              <a:gd name="connsiteY15" fmla="*/ 2634190 h 4535678"/>
              <a:gd name="connsiteX16" fmla="*/ 0 w 9145016"/>
              <a:gd name="connsiteY16" fmla="*/ 2195150 h 4535678"/>
              <a:gd name="connsiteX17" fmla="*/ 0 w 9145016"/>
              <a:gd name="connsiteY17" fmla="*/ 2195158 h 4535678"/>
              <a:gd name="connsiteX18" fmla="*/ 0 w 9145016"/>
              <a:gd name="connsiteY18" fmla="*/ 1536611 h 4535678"/>
              <a:gd name="connsiteX19" fmla="*/ 0 w 9145016"/>
              <a:gd name="connsiteY19" fmla="*/ 1536611 h 4535678"/>
              <a:gd name="connsiteX20" fmla="*/ 0 w 9145016"/>
              <a:gd name="connsiteY20" fmla="*/ 439040 h 4535678"/>
              <a:gd name="connsiteX0" fmla="*/ 0 w 9145016"/>
              <a:gd name="connsiteY0" fmla="*/ 439040 h 4544556"/>
              <a:gd name="connsiteX1" fmla="*/ 439040 w 9145016"/>
              <a:gd name="connsiteY1" fmla="*/ 0 h 4544556"/>
              <a:gd name="connsiteX2" fmla="*/ 1524169 w 9145016"/>
              <a:gd name="connsiteY2" fmla="*/ 0 h 4544556"/>
              <a:gd name="connsiteX3" fmla="*/ 1524169 w 9145016"/>
              <a:gd name="connsiteY3" fmla="*/ 0 h 4544556"/>
              <a:gd name="connsiteX4" fmla="*/ 3810423 w 9145016"/>
              <a:gd name="connsiteY4" fmla="*/ 0 h 4544556"/>
              <a:gd name="connsiteX5" fmla="*/ 8705976 w 9145016"/>
              <a:gd name="connsiteY5" fmla="*/ 0 h 4544556"/>
              <a:gd name="connsiteX6" fmla="*/ 9145016 w 9145016"/>
              <a:gd name="connsiteY6" fmla="*/ 439040 h 4544556"/>
              <a:gd name="connsiteX7" fmla="*/ 9145016 w 9145016"/>
              <a:gd name="connsiteY7" fmla="*/ 1536611 h 4544556"/>
              <a:gd name="connsiteX8" fmla="*/ 9145016 w 9145016"/>
              <a:gd name="connsiteY8" fmla="*/ 1536611 h 4544556"/>
              <a:gd name="connsiteX9" fmla="*/ 9145016 w 9145016"/>
              <a:gd name="connsiteY9" fmla="*/ 2195158 h 4544556"/>
              <a:gd name="connsiteX10" fmla="*/ 9145016 w 9145016"/>
              <a:gd name="connsiteY10" fmla="*/ 2195150 h 4544556"/>
              <a:gd name="connsiteX11" fmla="*/ 8705976 w 9145016"/>
              <a:gd name="connsiteY11" fmla="*/ 2634190 h 4544556"/>
              <a:gd name="connsiteX12" fmla="*/ 951812 w 9145016"/>
              <a:gd name="connsiteY12" fmla="*/ 2607557 h 4544556"/>
              <a:gd name="connsiteX13" fmla="*/ 2308574 w 9145016"/>
              <a:gd name="connsiteY13" fmla="*/ 4544556 h 4544556"/>
              <a:gd name="connsiteX14" fmla="*/ 458849 w 9145016"/>
              <a:gd name="connsiteY14" fmla="*/ 2687456 h 4544556"/>
              <a:gd name="connsiteX15" fmla="*/ 439040 w 9145016"/>
              <a:gd name="connsiteY15" fmla="*/ 2634190 h 4544556"/>
              <a:gd name="connsiteX16" fmla="*/ 0 w 9145016"/>
              <a:gd name="connsiteY16" fmla="*/ 2195150 h 4544556"/>
              <a:gd name="connsiteX17" fmla="*/ 0 w 9145016"/>
              <a:gd name="connsiteY17" fmla="*/ 2195158 h 4544556"/>
              <a:gd name="connsiteX18" fmla="*/ 0 w 9145016"/>
              <a:gd name="connsiteY18" fmla="*/ 1536611 h 4544556"/>
              <a:gd name="connsiteX19" fmla="*/ 0 w 9145016"/>
              <a:gd name="connsiteY19" fmla="*/ 1536611 h 4544556"/>
              <a:gd name="connsiteX20" fmla="*/ 0 w 9145016"/>
              <a:gd name="connsiteY20" fmla="*/ 439040 h 454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5016" h="4544556">
                <a:moveTo>
                  <a:pt x="0" y="439040"/>
                </a:moveTo>
                <a:cubicBezTo>
                  <a:pt x="0" y="196565"/>
                  <a:pt x="196565" y="0"/>
                  <a:pt x="439040" y="0"/>
                </a:cubicBezTo>
                <a:lnTo>
                  <a:pt x="1524169" y="0"/>
                </a:lnTo>
                <a:lnTo>
                  <a:pt x="1524169" y="0"/>
                </a:lnTo>
                <a:lnTo>
                  <a:pt x="3810423" y="0"/>
                </a:lnTo>
                <a:lnTo>
                  <a:pt x="8705976" y="0"/>
                </a:lnTo>
                <a:cubicBezTo>
                  <a:pt x="8948451" y="0"/>
                  <a:pt x="9145016" y="196565"/>
                  <a:pt x="9145016" y="439040"/>
                </a:cubicBezTo>
                <a:lnTo>
                  <a:pt x="9145016" y="1536611"/>
                </a:lnTo>
                <a:lnTo>
                  <a:pt x="9145016" y="1536611"/>
                </a:lnTo>
                <a:lnTo>
                  <a:pt x="9145016" y="2195158"/>
                </a:lnTo>
                <a:lnTo>
                  <a:pt x="9145016" y="2195150"/>
                </a:lnTo>
                <a:cubicBezTo>
                  <a:pt x="9145016" y="2437625"/>
                  <a:pt x="8948451" y="2634190"/>
                  <a:pt x="8705976" y="2634190"/>
                </a:cubicBezTo>
                <a:lnTo>
                  <a:pt x="951812" y="2607557"/>
                </a:lnTo>
                <a:lnTo>
                  <a:pt x="2308574" y="4544556"/>
                </a:lnTo>
                <a:lnTo>
                  <a:pt x="458849" y="2687456"/>
                </a:lnTo>
                <a:lnTo>
                  <a:pt x="439040" y="2634190"/>
                </a:lnTo>
                <a:cubicBezTo>
                  <a:pt x="196565" y="2634190"/>
                  <a:pt x="0" y="2437625"/>
                  <a:pt x="0" y="2195150"/>
                </a:cubicBezTo>
                <a:lnTo>
                  <a:pt x="0" y="2195158"/>
                </a:lnTo>
                <a:lnTo>
                  <a:pt x="0" y="1536611"/>
                </a:lnTo>
                <a:lnTo>
                  <a:pt x="0" y="1536611"/>
                </a:lnTo>
                <a:lnTo>
                  <a:pt x="0" y="439040"/>
                </a:lnTo>
                <a:close/>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16" name="Rectangle 15"/>
          <p:cNvSpPr/>
          <p:nvPr/>
        </p:nvSpPr>
        <p:spPr>
          <a:xfrm>
            <a:off x="959263" y="1521927"/>
            <a:ext cx="9001662" cy="307777"/>
          </a:xfrm>
          <a:prstGeom prst="rect">
            <a:avLst/>
          </a:prstGeom>
          <a:ln>
            <a:noFill/>
          </a:ln>
        </p:spPr>
        <p:txBody>
          <a:bodyPr wrap="square">
            <a:spAutoFit/>
          </a:bodyPr>
          <a:lstStyle/>
          <a:p>
            <a:pPr>
              <a:defRPr/>
            </a:pPr>
            <a:r>
              <a:rPr lang="nl-NL" sz="1400" dirty="0">
                <a:solidFill>
                  <a:srgbClr val="FF6E01"/>
                </a:solidFill>
              </a:rPr>
              <a:t>        Prioritering wijken		                Analyses buurten, netprojecties &amp; kostenindicatie</a:t>
            </a:r>
          </a:p>
        </p:txBody>
      </p:sp>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263" y="1944642"/>
            <a:ext cx="2482208" cy="1724400"/>
          </a:xfrm>
          <a:prstGeom prst="rect">
            <a:avLst/>
          </a:prstGeom>
          <a:ln>
            <a:solidFill>
              <a:schemeClr val="accent5"/>
            </a:solidFill>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8"/>
          <a:stretch>
            <a:fillRect/>
          </a:stretch>
        </p:blipFill>
        <p:spPr>
          <a:xfrm>
            <a:off x="6508361" y="1941042"/>
            <a:ext cx="2539826" cy="1728000"/>
          </a:xfrm>
          <a:prstGeom prst="rect">
            <a:avLst/>
          </a:prstGeom>
          <a:ln>
            <a:solidFill>
              <a:schemeClr val="accent5"/>
            </a:solidFill>
          </a:ln>
        </p:spPr>
      </p:pic>
      <p:pic>
        <p:nvPicPr>
          <p:cNvPr id="11" name="Picture 10"/>
          <p:cNvPicPr>
            <a:picLocks noChangeAspect="1"/>
          </p:cNvPicPr>
          <p:nvPr/>
        </p:nvPicPr>
        <p:blipFill>
          <a:blip r:embed="rId9"/>
          <a:stretch>
            <a:fillRect/>
          </a:stretch>
        </p:blipFill>
        <p:spPr>
          <a:xfrm>
            <a:off x="4016896" y="1944642"/>
            <a:ext cx="2429155" cy="1724400"/>
          </a:xfrm>
          <a:prstGeom prst="rect">
            <a:avLst/>
          </a:prstGeom>
          <a:ln>
            <a:solidFill>
              <a:schemeClr val="accent5"/>
            </a:solidFill>
          </a:ln>
        </p:spPr>
      </p:pic>
    </p:spTree>
    <p:extLst>
      <p:ext uri="{BB962C8B-B14F-4D97-AF65-F5344CB8AC3E}">
        <p14:creationId xmlns:p14="http://schemas.microsoft.com/office/powerpoint/2010/main" val="3318614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600" dirty="0" smtClean="0"/>
              <a:t>Buurtanalyse </a:t>
            </a:r>
            <a:endParaRPr lang="nl-NL" sz="2600" dirty="0"/>
          </a:p>
        </p:txBody>
      </p:sp>
      <p:sp>
        <p:nvSpPr>
          <p:cNvPr id="6" name="Tijdelijke aanduiding voor dianummer 5"/>
          <p:cNvSpPr>
            <a:spLocks noGrp="1"/>
          </p:cNvSpPr>
          <p:nvPr>
            <p:ph type="sldNum" sz="quarter" idx="12"/>
          </p:nvPr>
        </p:nvSpPr>
        <p:spPr/>
        <p:txBody>
          <a:bodyPr/>
          <a:lstStyle/>
          <a:p>
            <a:fld id="{104F1415-87F8-455C-8238-79385BD43DB0}" type="slidenum">
              <a:rPr lang="nl-NL" smtClean="0"/>
              <a:pPr/>
              <a:t>8</a:t>
            </a:fld>
            <a:endParaRPr lang="nl-NL"/>
          </a:p>
        </p:txBody>
      </p:sp>
      <p:sp>
        <p:nvSpPr>
          <p:cNvPr id="10" name="Content Placeholder 9"/>
          <p:cNvSpPr txBox="1">
            <a:spLocks/>
          </p:cNvSpPr>
          <p:nvPr/>
        </p:nvSpPr>
        <p:spPr>
          <a:xfrm>
            <a:off x="581100" y="1695938"/>
            <a:ext cx="6949163" cy="3705000"/>
          </a:xfrm>
          <a:prstGeom prst="rect">
            <a:avLst/>
          </a:prstGeom>
        </p:spPr>
        <p:txBody>
          <a:bodyPr vert="horz" lIns="0" tIns="0" rIns="0" bIns="0" rtlCol="0">
            <a:noAutofit/>
          </a:bodyPr>
          <a:lstStyle>
            <a:lvl1pPr marL="174625" indent="-174625" algn="l" defTabSz="914400" rtl="0" eaLnBrk="1" latinLnBrk="0" hangingPunct="1">
              <a:lnSpc>
                <a:spcPct val="110000"/>
              </a:lnSpc>
              <a:spcBef>
                <a:spcPts val="0"/>
              </a:spcBef>
              <a:spcAft>
                <a:spcPts val="1000"/>
              </a:spcAft>
              <a:buClrTx/>
              <a:buSzPct val="100000"/>
              <a:buFont typeface="Arial" pitchFamily="34" charset="0"/>
              <a:buChar char="•"/>
              <a:defRPr sz="1800" b="0" i="0" kern="1200" baseline="0">
                <a:solidFill>
                  <a:schemeClr val="tx1"/>
                </a:solidFill>
                <a:latin typeface="Arial" pitchFamily="34" charset="0"/>
                <a:ea typeface="+mn-ea"/>
                <a:cs typeface="Arial" pitchFamily="34" charset="0"/>
              </a:defRPr>
            </a:lvl1pPr>
            <a:lvl2pPr marL="363538"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2pPr>
            <a:lvl3pPr marL="538163"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3pPr>
            <a:lvl4pPr marL="712788" indent="-174625"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4pPr>
            <a:lvl5pPr marL="901700" indent="-188913" algn="l" defTabSz="914400" rtl="0" eaLnBrk="1" latinLnBrk="0" hangingPunct="1">
              <a:lnSpc>
                <a:spcPct val="110000"/>
              </a:lnSpc>
              <a:spcBef>
                <a:spcPts val="0"/>
              </a:spcBef>
              <a:spcAft>
                <a:spcPts val="1000"/>
              </a:spcAft>
              <a:buClrTx/>
              <a:buSzPct val="100000"/>
              <a:buFont typeface="Arial" pitchFamily="34" charset="0"/>
              <a:buChar char="-"/>
              <a:defRPr sz="1400" b="0" i="0" kern="1200" baseline="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083" b="1" dirty="0"/>
              <a:t>Een buurtanalyse biedt inzichten over relevante aspecten voor alternatieve warmteoplossingen </a:t>
            </a:r>
            <a:br>
              <a:rPr lang="nl-NL" sz="1083" b="1" dirty="0"/>
            </a:br>
            <a:r>
              <a:rPr lang="nl-NL" sz="867" dirty="0"/>
              <a:t>Liander zoekt actief de samenwerking met gemeenten, woningcorporaties, burgers en andere lokale stakeholders om hen te helpen beslissingen te nemen over een nieuwe duurzame energievoorziening, die zowel in hun eigen belang als in het publieke belang zijn. Het realiseren van het slimste alternatief voor aardgas is afhankelijk van veel lokale factoren. Denk hierbij aan het type woningen in een buurt, de eventuele beschikbaarheid van restwarmte en de wensen van de bewoners.</a:t>
            </a:r>
          </a:p>
          <a:p>
            <a:pPr marL="0" indent="0">
              <a:buNone/>
            </a:pPr>
            <a:r>
              <a:rPr lang="nl-NL" sz="867" dirty="0"/>
              <a:t>Met een buurtanalyse faciliteert Liander gemeenten door onze kennis over bestaande netten en over mogelijke nieuwe warmteoplossingen te delen. Deze kennisdeling dient ter ondersteuning van de beslissingen van gemeentes over alternatieve vormen van de warmtevoorziening. We maken hierbij gebruik van een verscheidenheid aan bronnen, waaronder het CBS, aangekochte datasets en eigen data. De inhoud van deze presentatie mag daarom niet worden gedeeld en is enkel bestemd voor de gemeente Leiden ter ondersteuning van deze strategische beslissingen. </a:t>
            </a:r>
          </a:p>
          <a:p>
            <a:pPr marL="0" indent="0">
              <a:buNone/>
            </a:pPr>
            <a:endParaRPr lang="nl-NL" sz="867" dirty="0"/>
          </a:p>
          <a:p>
            <a:pPr marL="0" indent="0">
              <a:buNone/>
            </a:pPr>
            <a:endParaRPr lang="nl-NL" sz="1083" dirty="0"/>
          </a:p>
          <a:p>
            <a:pPr marL="0" indent="0">
              <a:buNone/>
            </a:pPr>
            <a:endParaRPr lang="nl-NL" sz="1083" dirty="0"/>
          </a:p>
          <a:p>
            <a:pPr marL="0" indent="0">
              <a:buNone/>
            </a:pPr>
            <a:endParaRPr lang="nl-NL" sz="1083" dirty="0"/>
          </a:p>
          <a:p>
            <a:pPr marL="0" indent="0">
              <a:buNone/>
            </a:pPr>
            <a:endParaRPr lang="nl-NL" sz="1083" dirty="0"/>
          </a:p>
          <a:p>
            <a:pPr marL="0" indent="0">
              <a:spcAft>
                <a:spcPts val="0"/>
              </a:spcAft>
              <a:buNone/>
            </a:pPr>
            <a:endParaRPr lang="nl-NL" sz="1083" b="1" dirty="0"/>
          </a:p>
          <a:p>
            <a:pPr marL="0" indent="0">
              <a:spcAft>
                <a:spcPts val="0"/>
              </a:spcAft>
              <a:buNone/>
            </a:pPr>
            <a:endParaRPr lang="nl-NL" sz="867" b="1" dirty="0"/>
          </a:p>
        </p:txBody>
      </p:sp>
      <p:sp>
        <p:nvSpPr>
          <p:cNvPr id="11" name="Rectangle 13"/>
          <p:cNvSpPr/>
          <p:nvPr/>
        </p:nvSpPr>
        <p:spPr>
          <a:xfrm>
            <a:off x="7604783" y="1860533"/>
            <a:ext cx="1794711" cy="2056592"/>
          </a:xfrm>
          <a:prstGeom prst="rect">
            <a:avLst/>
          </a:prstGeom>
          <a:solidFill>
            <a:schemeClr val="bg1"/>
          </a:solidFill>
          <a:ln w="63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sz="1950" dirty="0"/>
          </a:p>
        </p:txBody>
      </p:sp>
      <p:sp>
        <p:nvSpPr>
          <p:cNvPr id="12" name="Rectangle 11">
            <a:hlinkClick r:id="rId2"/>
          </p:cNvPr>
          <p:cNvSpPr/>
          <p:nvPr/>
        </p:nvSpPr>
        <p:spPr>
          <a:xfrm>
            <a:off x="7718216" y="1969033"/>
            <a:ext cx="1444626" cy="559256"/>
          </a:xfrm>
          <a:prstGeom prst="rect">
            <a:avLst/>
          </a:prstGeom>
        </p:spPr>
        <p:txBody>
          <a:bodyPr wrap="none">
            <a:spAutoFit/>
          </a:bodyPr>
          <a:lstStyle/>
          <a:p>
            <a:r>
              <a:rPr lang="nl-NL" sz="1517" b="1" dirty="0">
                <a:solidFill>
                  <a:schemeClr val="bg1"/>
                </a:solidFill>
              </a:rPr>
              <a:t>buurtanalyse </a:t>
            </a:r>
          </a:p>
          <a:p>
            <a:r>
              <a:rPr lang="nl-NL" sz="1517" b="1" dirty="0">
                <a:solidFill>
                  <a:schemeClr val="bg1"/>
                </a:solidFill>
              </a:rPr>
              <a:t>Deysselbuurt</a:t>
            </a:r>
            <a:endParaRPr lang="nl-NL" sz="1517" dirty="0">
              <a:solidFill>
                <a:schemeClr val="bg1"/>
              </a:solidFill>
            </a:endParaRPr>
          </a:p>
        </p:txBody>
      </p:sp>
      <p:grpSp>
        <p:nvGrpSpPr>
          <p:cNvPr id="15" name="Group 16"/>
          <p:cNvGrpSpPr/>
          <p:nvPr/>
        </p:nvGrpSpPr>
        <p:grpSpPr>
          <a:xfrm>
            <a:off x="584131" y="4105512"/>
            <a:ext cx="234410" cy="234410"/>
            <a:chOff x="4246779" y="5247289"/>
            <a:chExt cx="523325" cy="523325"/>
          </a:xfrm>
          <a:solidFill>
            <a:schemeClr val="accent1"/>
          </a:solidFill>
        </p:grpSpPr>
        <p:sp>
          <p:nvSpPr>
            <p:cNvPr id="16" name="Oval 17"/>
            <p:cNvSpPr/>
            <p:nvPr/>
          </p:nvSpPr>
          <p:spPr bwMode="ltGray">
            <a:xfrm>
              <a:off x="4246779" y="5247289"/>
              <a:ext cx="523325" cy="523325"/>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17" name="Freeform 244"/>
            <p:cNvSpPr>
              <a:spLocks noEditPoints="1"/>
            </p:cNvSpPr>
            <p:nvPr/>
          </p:nvSpPr>
          <p:spPr bwMode="auto">
            <a:xfrm>
              <a:off x="4327389" y="5320868"/>
              <a:ext cx="366820" cy="396978"/>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18" name="Group 19"/>
          <p:cNvGrpSpPr/>
          <p:nvPr/>
        </p:nvGrpSpPr>
        <p:grpSpPr>
          <a:xfrm>
            <a:off x="584131" y="3707992"/>
            <a:ext cx="234410" cy="234410"/>
            <a:chOff x="7971855" y="4207215"/>
            <a:chExt cx="523325" cy="523325"/>
          </a:xfrm>
          <a:solidFill>
            <a:schemeClr val="accent1"/>
          </a:solidFill>
        </p:grpSpPr>
        <p:sp>
          <p:nvSpPr>
            <p:cNvPr id="19" name="Oval 20"/>
            <p:cNvSpPr/>
            <p:nvPr/>
          </p:nvSpPr>
          <p:spPr bwMode="ltGray">
            <a:xfrm>
              <a:off x="7971855" y="4207215"/>
              <a:ext cx="523325" cy="523325"/>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20" name="Freeform 55"/>
            <p:cNvSpPr>
              <a:spLocks noEditPoints="1"/>
            </p:cNvSpPr>
            <p:nvPr/>
          </p:nvSpPr>
          <p:spPr bwMode="auto">
            <a:xfrm>
              <a:off x="8031418" y="4292491"/>
              <a:ext cx="419778" cy="341312"/>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21" name="Group 24"/>
          <p:cNvGrpSpPr/>
          <p:nvPr/>
        </p:nvGrpSpPr>
        <p:grpSpPr>
          <a:xfrm>
            <a:off x="584131" y="4530949"/>
            <a:ext cx="234410" cy="234410"/>
            <a:chOff x="7475745" y="3167141"/>
            <a:chExt cx="523325" cy="523325"/>
          </a:xfrm>
          <a:solidFill>
            <a:schemeClr val="accent1"/>
          </a:solidFill>
        </p:grpSpPr>
        <p:sp>
          <p:nvSpPr>
            <p:cNvPr id="22" name="Oval 25"/>
            <p:cNvSpPr/>
            <p:nvPr/>
          </p:nvSpPr>
          <p:spPr bwMode="ltGray">
            <a:xfrm>
              <a:off x="7475745" y="3167141"/>
              <a:ext cx="523325" cy="523325"/>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23"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sp>
        <p:nvSpPr>
          <p:cNvPr id="24" name="Rectangle 1"/>
          <p:cNvSpPr/>
          <p:nvPr/>
        </p:nvSpPr>
        <p:spPr>
          <a:xfrm>
            <a:off x="845221" y="3680875"/>
            <a:ext cx="6748032" cy="258982"/>
          </a:xfrm>
          <a:prstGeom prst="rect">
            <a:avLst/>
          </a:prstGeom>
        </p:spPr>
        <p:txBody>
          <a:bodyPr wrap="square">
            <a:spAutoFit/>
          </a:bodyPr>
          <a:lstStyle/>
          <a:p>
            <a:pPr marL="1358594" indent="-1358594"/>
            <a:r>
              <a:rPr lang="nl-NL" sz="1083" b="1" dirty="0">
                <a:solidFill>
                  <a:schemeClr val="accent1"/>
                </a:solidFill>
              </a:rPr>
              <a:t>Gebiedsverkenning</a:t>
            </a:r>
            <a:r>
              <a:rPr lang="nl-NL" sz="1083" b="1" dirty="0"/>
              <a:t> 	</a:t>
            </a:r>
            <a:r>
              <a:rPr lang="nl-NL" sz="867" dirty="0"/>
              <a:t>-</a:t>
            </a:r>
            <a:r>
              <a:rPr lang="nl-NL" sz="867" b="1" dirty="0"/>
              <a:t> </a:t>
            </a:r>
            <a:r>
              <a:rPr lang="nl-NL" sz="867" dirty="0"/>
              <a:t>Hoe is het gebied opgebouwd e.g. demografisch, eigendom panden, energie labels</a:t>
            </a:r>
          </a:p>
        </p:txBody>
      </p:sp>
      <p:sp>
        <p:nvSpPr>
          <p:cNvPr id="25" name="Rectangle 28"/>
          <p:cNvSpPr/>
          <p:nvPr/>
        </p:nvSpPr>
        <p:spPr>
          <a:xfrm>
            <a:off x="845221" y="4053070"/>
            <a:ext cx="6748032" cy="392415"/>
          </a:xfrm>
          <a:prstGeom prst="rect">
            <a:avLst/>
          </a:prstGeom>
        </p:spPr>
        <p:txBody>
          <a:bodyPr wrap="square" anchor="t">
            <a:spAutoFit/>
          </a:bodyPr>
          <a:lstStyle/>
          <a:p>
            <a:pPr marL="1358594" indent="-1358594"/>
            <a:r>
              <a:rPr lang="nl-NL" sz="1083" b="1" dirty="0">
                <a:solidFill>
                  <a:schemeClr val="accent1"/>
                </a:solidFill>
              </a:rPr>
              <a:t>Status van netten</a:t>
            </a:r>
            <a:r>
              <a:rPr lang="nl-NL" sz="1083" b="1" dirty="0"/>
              <a:t> 	</a:t>
            </a:r>
            <a:r>
              <a:rPr lang="nl-NL" sz="867" dirty="0"/>
              <a:t>- Wat is de staat van het E- en G-net? Welke netcapaciteit is beschikbaar? Wat is de desinvestering bij het vervroegd verwijderen van het gasnet?</a:t>
            </a:r>
          </a:p>
        </p:txBody>
      </p:sp>
      <p:sp>
        <p:nvSpPr>
          <p:cNvPr id="26" name="Rectangle 30"/>
          <p:cNvSpPr/>
          <p:nvPr/>
        </p:nvSpPr>
        <p:spPr>
          <a:xfrm>
            <a:off x="845221" y="4521122"/>
            <a:ext cx="6748032" cy="392415"/>
          </a:xfrm>
          <a:prstGeom prst="rect">
            <a:avLst/>
          </a:prstGeom>
        </p:spPr>
        <p:txBody>
          <a:bodyPr wrap="square">
            <a:spAutoFit/>
          </a:bodyPr>
          <a:lstStyle/>
          <a:p>
            <a:pPr marL="1358594" indent="-1358594"/>
            <a:r>
              <a:rPr lang="nl-NL" sz="1083" b="1" dirty="0">
                <a:solidFill>
                  <a:schemeClr val="accent1"/>
                </a:solidFill>
              </a:rPr>
              <a:t>Geschikte opties</a:t>
            </a:r>
            <a:r>
              <a:rPr lang="nl-NL" sz="1083" b="1" dirty="0"/>
              <a:t> 	</a:t>
            </a:r>
            <a:r>
              <a:rPr lang="nl-NL" sz="867" dirty="0"/>
              <a:t>- Welke nieuwe warmteoplossingen zijn voor de buurt beschikbaar en geschikt? Wat zijn hier de indicatieve (maatschappelijke) kosten en voor- en nadelen van?</a:t>
            </a:r>
          </a:p>
        </p:txBody>
      </p:sp>
      <p:pic>
        <p:nvPicPr>
          <p:cNvPr id="27" name="Picture 38" descr="Afbeeldingsresultaat voor gemeente Leid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8236" y="2454366"/>
            <a:ext cx="1623250" cy="74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964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2585" y="5634698"/>
            <a:ext cx="588900" cy="156000"/>
          </a:xfrm>
        </p:spPr>
        <p:txBody>
          <a:bodyPr/>
          <a:lstStyle/>
          <a:p>
            <a:fld id="{52236286-4DC8-46DE-9269-8F728FBC0641}" type="slidenum">
              <a:rPr lang="nl-NL" smtClean="0"/>
              <a:pPr/>
              <a:t>9</a:t>
            </a:fld>
            <a:endParaRPr lang="nl-NL" dirty="0"/>
          </a:p>
        </p:txBody>
      </p:sp>
      <p:sp>
        <p:nvSpPr>
          <p:cNvPr id="9" name="Title 8"/>
          <p:cNvSpPr txBox="1">
            <a:spLocks/>
          </p:cNvSpPr>
          <p:nvPr/>
        </p:nvSpPr>
        <p:spPr>
          <a:xfrm>
            <a:off x="579570" y="932723"/>
            <a:ext cx="7805811" cy="71965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buNone/>
              <a:defRPr sz="3200" b="0" i="0" kern="1200" baseline="0">
                <a:solidFill>
                  <a:schemeClr val="accent2"/>
                </a:solidFill>
                <a:latin typeface="Arial" pitchFamily="34" charset="0"/>
                <a:ea typeface="+mj-ea"/>
                <a:cs typeface="Arial" pitchFamily="34" charset="0"/>
              </a:defRPr>
            </a:lvl1pPr>
          </a:lstStyle>
          <a:p>
            <a:pPr>
              <a:lnSpc>
                <a:spcPct val="100000"/>
              </a:lnSpc>
            </a:pPr>
            <a:r>
              <a:rPr lang="nl-NL" sz="1517" dirty="0"/>
              <a:t>Het grootste deel van het gasnet van Leiden is aangelegd in de periode &lt;1975 - 1985</a:t>
            </a:r>
          </a:p>
        </p:txBody>
      </p:sp>
      <p:grpSp>
        <p:nvGrpSpPr>
          <p:cNvPr id="29" name="Group 19"/>
          <p:cNvGrpSpPr/>
          <p:nvPr/>
        </p:nvGrpSpPr>
        <p:grpSpPr>
          <a:xfrm>
            <a:off x="8541399" y="1478400"/>
            <a:ext cx="858672" cy="234410"/>
            <a:chOff x="683036" y="3867540"/>
            <a:chExt cx="792620" cy="216378"/>
          </a:xfrm>
        </p:grpSpPr>
        <p:grpSp>
          <p:nvGrpSpPr>
            <p:cNvPr id="30" name="Group 8"/>
            <p:cNvGrpSpPr/>
            <p:nvPr/>
          </p:nvGrpSpPr>
          <p:grpSpPr>
            <a:xfrm>
              <a:off x="971246" y="3867540"/>
              <a:ext cx="216378" cy="216378"/>
              <a:chOff x="4768817" y="5247289"/>
              <a:chExt cx="523325" cy="523325"/>
            </a:xfrm>
            <a:solidFill>
              <a:schemeClr val="accent1"/>
            </a:solidFill>
          </p:grpSpPr>
          <p:sp>
            <p:nvSpPr>
              <p:cNvPr id="37" name="Oval 9"/>
              <p:cNvSpPr/>
              <p:nvPr/>
            </p:nvSpPr>
            <p:spPr bwMode="ltGray">
              <a:xfrm>
                <a:off x="4768817" y="5247289"/>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8" name="Freeform 244"/>
              <p:cNvSpPr>
                <a:spLocks noEditPoints="1"/>
              </p:cNvSpPr>
              <p:nvPr/>
            </p:nvSpPr>
            <p:spPr bwMode="auto">
              <a:xfrm>
                <a:off x="4849427" y="5320869"/>
                <a:ext cx="366820" cy="396979"/>
              </a:xfrm>
              <a:custGeom>
                <a:avLst/>
                <a:gdLst>
                  <a:gd name="T0" fmla="*/ 1306 w 2530"/>
                  <a:gd name="T1" fmla="*/ 2690 h 2738"/>
                  <a:gd name="T2" fmla="*/ 1218 w 2530"/>
                  <a:gd name="T3" fmla="*/ 2738 h 2738"/>
                  <a:gd name="T4" fmla="*/ 1118 w 2530"/>
                  <a:gd name="T5" fmla="*/ 2670 h 2738"/>
                  <a:gd name="T6" fmla="*/ 626 w 2530"/>
                  <a:gd name="T7" fmla="*/ 1906 h 2738"/>
                  <a:gd name="T8" fmla="*/ 490 w 2530"/>
                  <a:gd name="T9" fmla="*/ 1940 h 2738"/>
                  <a:gd name="T10" fmla="*/ 326 w 2530"/>
                  <a:gd name="T11" fmla="*/ 1912 h 2738"/>
                  <a:gd name="T12" fmla="*/ 202 w 2530"/>
                  <a:gd name="T13" fmla="*/ 1656 h 2738"/>
                  <a:gd name="T14" fmla="*/ 0 w 2530"/>
                  <a:gd name="T15" fmla="*/ 1426 h 2738"/>
                  <a:gd name="T16" fmla="*/ 32 w 2530"/>
                  <a:gd name="T17" fmla="*/ 1370 h 2738"/>
                  <a:gd name="T18" fmla="*/ 106 w 2530"/>
                  <a:gd name="T19" fmla="*/ 1370 h 2738"/>
                  <a:gd name="T20" fmla="*/ 284 w 2530"/>
                  <a:gd name="T21" fmla="*/ 1210 h 2738"/>
                  <a:gd name="T22" fmla="*/ 270 w 2530"/>
                  <a:gd name="T23" fmla="*/ 1136 h 2738"/>
                  <a:gd name="T24" fmla="*/ 320 w 2530"/>
                  <a:gd name="T25" fmla="*/ 1096 h 2738"/>
                  <a:gd name="T26" fmla="*/ 562 w 2530"/>
                  <a:gd name="T27" fmla="*/ 1296 h 2738"/>
                  <a:gd name="T28" fmla="*/ 758 w 2530"/>
                  <a:gd name="T29" fmla="*/ 1318 h 2738"/>
                  <a:gd name="T30" fmla="*/ 838 w 2530"/>
                  <a:gd name="T31" fmla="*/ 1480 h 2738"/>
                  <a:gd name="T32" fmla="*/ 834 w 2530"/>
                  <a:gd name="T33" fmla="*/ 1658 h 2738"/>
                  <a:gd name="T34" fmla="*/ 1308 w 2530"/>
                  <a:gd name="T35" fmla="*/ 2250 h 2738"/>
                  <a:gd name="T36" fmla="*/ 2056 w 2530"/>
                  <a:gd name="T37" fmla="*/ 1906 h 2738"/>
                  <a:gd name="T38" fmla="*/ 1888 w 2530"/>
                  <a:gd name="T39" fmla="*/ 2202 h 2738"/>
                  <a:gd name="T40" fmla="*/ 1894 w 2530"/>
                  <a:gd name="T41" fmla="*/ 2272 h 2738"/>
                  <a:gd name="T42" fmla="*/ 1942 w 2530"/>
                  <a:gd name="T43" fmla="*/ 2348 h 2738"/>
                  <a:gd name="T44" fmla="*/ 2024 w 2530"/>
                  <a:gd name="T45" fmla="*/ 2390 h 2738"/>
                  <a:gd name="T46" fmla="*/ 2104 w 2530"/>
                  <a:gd name="T47" fmla="*/ 2386 h 2738"/>
                  <a:gd name="T48" fmla="*/ 2180 w 2530"/>
                  <a:gd name="T49" fmla="*/ 2338 h 2738"/>
                  <a:gd name="T50" fmla="*/ 2222 w 2530"/>
                  <a:gd name="T51" fmla="*/ 2256 h 2738"/>
                  <a:gd name="T52" fmla="*/ 2220 w 2530"/>
                  <a:gd name="T53" fmla="*/ 2182 h 2738"/>
                  <a:gd name="T54" fmla="*/ 2326 w 2530"/>
                  <a:gd name="T55" fmla="*/ 1402 h 2738"/>
                  <a:gd name="T56" fmla="*/ 2310 w 2530"/>
                  <a:gd name="T57" fmla="*/ 798 h 2738"/>
                  <a:gd name="T58" fmla="*/ 2234 w 2530"/>
                  <a:gd name="T59" fmla="*/ 590 h 2738"/>
                  <a:gd name="T60" fmla="*/ 2104 w 2530"/>
                  <a:gd name="T61" fmla="*/ 414 h 2738"/>
                  <a:gd name="T62" fmla="*/ 1930 w 2530"/>
                  <a:gd name="T63" fmla="*/ 284 h 2738"/>
                  <a:gd name="T64" fmla="*/ 1722 w 2530"/>
                  <a:gd name="T65" fmla="*/ 208 h 2738"/>
                  <a:gd name="T66" fmla="*/ 1118 w 2530"/>
                  <a:gd name="T67" fmla="*/ 192 h 2738"/>
                  <a:gd name="T68" fmla="*/ 1568 w 2530"/>
                  <a:gd name="T69" fmla="*/ 734 h 2738"/>
                  <a:gd name="T70" fmla="*/ 1690 w 2530"/>
                  <a:gd name="T71" fmla="*/ 770 h 2738"/>
                  <a:gd name="T72" fmla="*/ 1768 w 2530"/>
                  <a:gd name="T73" fmla="*/ 866 h 2738"/>
                  <a:gd name="T74" fmla="*/ 2420 w 2530"/>
                  <a:gd name="T75" fmla="*/ 1494 h 2738"/>
                  <a:gd name="T76" fmla="*/ 1614 w 2530"/>
                  <a:gd name="T77" fmla="*/ 1526 h 2738"/>
                  <a:gd name="T78" fmla="*/ 1584 w 2530"/>
                  <a:gd name="T79" fmla="*/ 1624 h 2738"/>
                  <a:gd name="T80" fmla="*/ 1668 w 2530"/>
                  <a:gd name="T81" fmla="*/ 1708 h 2738"/>
                  <a:gd name="T82" fmla="*/ 2482 w 2530"/>
                  <a:gd name="T83" fmla="*/ 1692 h 2738"/>
                  <a:gd name="T84" fmla="*/ 2530 w 2530"/>
                  <a:gd name="T85" fmla="*/ 1602 h 2738"/>
                  <a:gd name="T86" fmla="*/ 2464 w 2530"/>
                  <a:gd name="T87" fmla="*/ 1502 h 2738"/>
                  <a:gd name="T88" fmla="*/ 890 w 2530"/>
                  <a:gd name="T89" fmla="*/ 2 h 2738"/>
                  <a:gd name="T90" fmla="*/ 806 w 2530"/>
                  <a:gd name="T91" fmla="*/ 86 h 2738"/>
                  <a:gd name="T92" fmla="*/ 822 w 2530"/>
                  <a:gd name="T93" fmla="*/ 884 h 2738"/>
                  <a:gd name="T94" fmla="*/ 912 w 2530"/>
                  <a:gd name="T95" fmla="*/ 930 h 2738"/>
                  <a:gd name="T96" fmla="*/ 1010 w 2530"/>
                  <a:gd name="T97" fmla="*/ 864 h 2738"/>
                  <a:gd name="T98" fmla="*/ 1010 w 2530"/>
                  <a:gd name="T99" fmla="*/ 66 h 2738"/>
                  <a:gd name="T100" fmla="*/ 912 w 2530"/>
                  <a:gd name="T101" fmla="*/ 0 h 2738"/>
                  <a:gd name="T102" fmla="*/ 252 w 2530"/>
                  <a:gd name="T103" fmla="*/ 544 h 2738"/>
                  <a:gd name="T104" fmla="*/ 338 w 2530"/>
                  <a:gd name="T105" fmla="*/ 672 h 2738"/>
                  <a:gd name="T106" fmla="*/ 482 w 2530"/>
                  <a:gd name="T107" fmla="*/ 732 h 2738"/>
                  <a:gd name="T108" fmla="*/ 482 w 2530"/>
                  <a:gd name="T109" fmla="*/ 194 h 2738"/>
                  <a:gd name="T110" fmla="*/ 338 w 2530"/>
                  <a:gd name="T111" fmla="*/ 254 h 2738"/>
                  <a:gd name="T112" fmla="*/ 252 w 2530"/>
                  <a:gd name="T113" fmla="*/ 382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0" h="2738">
                    <a:moveTo>
                      <a:pt x="1326" y="2312"/>
                    </a:moveTo>
                    <a:lnTo>
                      <a:pt x="1326" y="2628"/>
                    </a:lnTo>
                    <a:lnTo>
                      <a:pt x="1326" y="2628"/>
                    </a:lnTo>
                    <a:lnTo>
                      <a:pt x="1324" y="2650"/>
                    </a:lnTo>
                    <a:lnTo>
                      <a:pt x="1316" y="2670"/>
                    </a:lnTo>
                    <a:lnTo>
                      <a:pt x="1306" y="2690"/>
                    </a:lnTo>
                    <a:lnTo>
                      <a:pt x="1294" y="2706"/>
                    </a:lnTo>
                    <a:lnTo>
                      <a:pt x="1278" y="2718"/>
                    </a:lnTo>
                    <a:lnTo>
                      <a:pt x="1260" y="2728"/>
                    </a:lnTo>
                    <a:lnTo>
                      <a:pt x="1238" y="2734"/>
                    </a:lnTo>
                    <a:lnTo>
                      <a:pt x="1218" y="2738"/>
                    </a:lnTo>
                    <a:lnTo>
                      <a:pt x="1218" y="2738"/>
                    </a:lnTo>
                    <a:lnTo>
                      <a:pt x="1196" y="2734"/>
                    </a:lnTo>
                    <a:lnTo>
                      <a:pt x="1174" y="2728"/>
                    </a:lnTo>
                    <a:lnTo>
                      <a:pt x="1156" y="2718"/>
                    </a:lnTo>
                    <a:lnTo>
                      <a:pt x="1140" y="2706"/>
                    </a:lnTo>
                    <a:lnTo>
                      <a:pt x="1128" y="2690"/>
                    </a:lnTo>
                    <a:lnTo>
                      <a:pt x="1118" y="2670"/>
                    </a:lnTo>
                    <a:lnTo>
                      <a:pt x="1112" y="2650"/>
                    </a:lnTo>
                    <a:lnTo>
                      <a:pt x="1108" y="2628"/>
                    </a:lnTo>
                    <a:lnTo>
                      <a:pt x="1108" y="2356"/>
                    </a:lnTo>
                    <a:lnTo>
                      <a:pt x="648" y="1894"/>
                    </a:lnTo>
                    <a:lnTo>
                      <a:pt x="648" y="1894"/>
                    </a:lnTo>
                    <a:lnTo>
                      <a:pt x="626" y="1906"/>
                    </a:lnTo>
                    <a:lnTo>
                      <a:pt x="604" y="1914"/>
                    </a:lnTo>
                    <a:lnTo>
                      <a:pt x="582" y="1922"/>
                    </a:lnTo>
                    <a:lnTo>
                      <a:pt x="560" y="1928"/>
                    </a:lnTo>
                    <a:lnTo>
                      <a:pt x="538" y="1934"/>
                    </a:lnTo>
                    <a:lnTo>
                      <a:pt x="514" y="1938"/>
                    </a:lnTo>
                    <a:lnTo>
                      <a:pt x="490" y="1940"/>
                    </a:lnTo>
                    <a:lnTo>
                      <a:pt x="468" y="1940"/>
                    </a:lnTo>
                    <a:lnTo>
                      <a:pt x="468" y="1940"/>
                    </a:lnTo>
                    <a:lnTo>
                      <a:pt x="432" y="1938"/>
                    </a:lnTo>
                    <a:lnTo>
                      <a:pt x="396" y="1934"/>
                    </a:lnTo>
                    <a:lnTo>
                      <a:pt x="360" y="1924"/>
                    </a:lnTo>
                    <a:lnTo>
                      <a:pt x="326" y="1912"/>
                    </a:lnTo>
                    <a:lnTo>
                      <a:pt x="292" y="1898"/>
                    </a:lnTo>
                    <a:lnTo>
                      <a:pt x="260" y="1878"/>
                    </a:lnTo>
                    <a:lnTo>
                      <a:pt x="228" y="1856"/>
                    </a:lnTo>
                    <a:lnTo>
                      <a:pt x="200" y="1830"/>
                    </a:lnTo>
                    <a:lnTo>
                      <a:pt x="114" y="1744"/>
                    </a:lnTo>
                    <a:lnTo>
                      <a:pt x="202" y="1656"/>
                    </a:lnTo>
                    <a:lnTo>
                      <a:pt x="20" y="1474"/>
                    </a:lnTo>
                    <a:lnTo>
                      <a:pt x="20" y="1474"/>
                    </a:lnTo>
                    <a:lnTo>
                      <a:pt x="12" y="1464"/>
                    </a:lnTo>
                    <a:lnTo>
                      <a:pt x="6" y="1452"/>
                    </a:lnTo>
                    <a:lnTo>
                      <a:pt x="2" y="1440"/>
                    </a:lnTo>
                    <a:lnTo>
                      <a:pt x="0" y="1426"/>
                    </a:lnTo>
                    <a:lnTo>
                      <a:pt x="2" y="1414"/>
                    </a:lnTo>
                    <a:lnTo>
                      <a:pt x="6" y="1400"/>
                    </a:lnTo>
                    <a:lnTo>
                      <a:pt x="12" y="1390"/>
                    </a:lnTo>
                    <a:lnTo>
                      <a:pt x="20" y="1378"/>
                    </a:lnTo>
                    <a:lnTo>
                      <a:pt x="20" y="1378"/>
                    </a:lnTo>
                    <a:lnTo>
                      <a:pt x="32" y="1370"/>
                    </a:lnTo>
                    <a:lnTo>
                      <a:pt x="44" y="1364"/>
                    </a:lnTo>
                    <a:lnTo>
                      <a:pt x="56" y="1360"/>
                    </a:lnTo>
                    <a:lnTo>
                      <a:pt x="68" y="1358"/>
                    </a:lnTo>
                    <a:lnTo>
                      <a:pt x="82" y="1360"/>
                    </a:lnTo>
                    <a:lnTo>
                      <a:pt x="94" y="1364"/>
                    </a:lnTo>
                    <a:lnTo>
                      <a:pt x="106" y="1370"/>
                    </a:lnTo>
                    <a:lnTo>
                      <a:pt x="116" y="1378"/>
                    </a:lnTo>
                    <a:lnTo>
                      <a:pt x="298" y="1560"/>
                    </a:lnTo>
                    <a:lnTo>
                      <a:pt x="466" y="1392"/>
                    </a:lnTo>
                    <a:lnTo>
                      <a:pt x="466" y="1392"/>
                    </a:lnTo>
                    <a:lnTo>
                      <a:pt x="284" y="1210"/>
                    </a:lnTo>
                    <a:lnTo>
                      <a:pt x="284" y="1210"/>
                    </a:lnTo>
                    <a:lnTo>
                      <a:pt x="276" y="1200"/>
                    </a:lnTo>
                    <a:lnTo>
                      <a:pt x="270" y="1188"/>
                    </a:lnTo>
                    <a:lnTo>
                      <a:pt x="266" y="1176"/>
                    </a:lnTo>
                    <a:lnTo>
                      <a:pt x="264" y="1162"/>
                    </a:lnTo>
                    <a:lnTo>
                      <a:pt x="266" y="1150"/>
                    </a:lnTo>
                    <a:lnTo>
                      <a:pt x="270" y="1136"/>
                    </a:lnTo>
                    <a:lnTo>
                      <a:pt x="276" y="1126"/>
                    </a:lnTo>
                    <a:lnTo>
                      <a:pt x="284" y="1114"/>
                    </a:lnTo>
                    <a:lnTo>
                      <a:pt x="284" y="1114"/>
                    </a:lnTo>
                    <a:lnTo>
                      <a:pt x="296" y="1106"/>
                    </a:lnTo>
                    <a:lnTo>
                      <a:pt x="308" y="1100"/>
                    </a:lnTo>
                    <a:lnTo>
                      <a:pt x="320" y="1096"/>
                    </a:lnTo>
                    <a:lnTo>
                      <a:pt x="332" y="1094"/>
                    </a:lnTo>
                    <a:lnTo>
                      <a:pt x="346" y="1096"/>
                    </a:lnTo>
                    <a:lnTo>
                      <a:pt x="358" y="1100"/>
                    </a:lnTo>
                    <a:lnTo>
                      <a:pt x="370" y="1106"/>
                    </a:lnTo>
                    <a:lnTo>
                      <a:pt x="380" y="1114"/>
                    </a:lnTo>
                    <a:lnTo>
                      <a:pt x="562" y="1296"/>
                    </a:lnTo>
                    <a:lnTo>
                      <a:pt x="650" y="1208"/>
                    </a:lnTo>
                    <a:lnTo>
                      <a:pt x="650" y="1208"/>
                    </a:lnTo>
                    <a:lnTo>
                      <a:pt x="650" y="1208"/>
                    </a:lnTo>
                    <a:lnTo>
                      <a:pt x="736" y="1294"/>
                    </a:lnTo>
                    <a:lnTo>
                      <a:pt x="736" y="1294"/>
                    </a:lnTo>
                    <a:lnTo>
                      <a:pt x="758" y="1318"/>
                    </a:lnTo>
                    <a:lnTo>
                      <a:pt x="776" y="1342"/>
                    </a:lnTo>
                    <a:lnTo>
                      <a:pt x="794" y="1368"/>
                    </a:lnTo>
                    <a:lnTo>
                      <a:pt x="808" y="1394"/>
                    </a:lnTo>
                    <a:lnTo>
                      <a:pt x="820" y="1422"/>
                    </a:lnTo>
                    <a:lnTo>
                      <a:pt x="830" y="1452"/>
                    </a:lnTo>
                    <a:lnTo>
                      <a:pt x="838" y="1480"/>
                    </a:lnTo>
                    <a:lnTo>
                      <a:pt x="842" y="1510"/>
                    </a:lnTo>
                    <a:lnTo>
                      <a:pt x="846" y="1540"/>
                    </a:lnTo>
                    <a:lnTo>
                      <a:pt x="846" y="1568"/>
                    </a:lnTo>
                    <a:lnTo>
                      <a:pt x="844" y="1598"/>
                    </a:lnTo>
                    <a:lnTo>
                      <a:pt x="840" y="1628"/>
                    </a:lnTo>
                    <a:lnTo>
                      <a:pt x="834" y="1658"/>
                    </a:lnTo>
                    <a:lnTo>
                      <a:pt x="826" y="1686"/>
                    </a:lnTo>
                    <a:lnTo>
                      <a:pt x="814" y="1714"/>
                    </a:lnTo>
                    <a:lnTo>
                      <a:pt x="800" y="1742"/>
                    </a:lnTo>
                    <a:lnTo>
                      <a:pt x="1294" y="2234"/>
                    </a:lnTo>
                    <a:lnTo>
                      <a:pt x="1294" y="2234"/>
                    </a:lnTo>
                    <a:lnTo>
                      <a:pt x="1308" y="2250"/>
                    </a:lnTo>
                    <a:lnTo>
                      <a:pt x="1318" y="2270"/>
                    </a:lnTo>
                    <a:lnTo>
                      <a:pt x="1324" y="2290"/>
                    </a:lnTo>
                    <a:lnTo>
                      <a:pt x="1326" y="2312"/>
                    </a:lnTo>
                    <a:lnTo>
                      <a:pt x="1326" y="2312"/>
                    </a:lnTo>
                    <a:close/>
                    <a:moveTo>
                      <a:pt x="2192" y="2124"/>
                    </a:moveTo>
                    <a:lnTo>
                      <a:pt x="2056" y="1906"/>
                    </a:lnTo>
                    <a:lnTo>
                      <a:pt x="1920" y="2124"/>
                    </a:lnTo>
                    <a:lnTo>
                      <a:pt x="1910" y="2142"/>
                    </a:lnTo>
                    <a:lnTo>
                      <a:pt x="1910" y="2142"/>
                    </a:lnTo>
                    <a:lnTo>
                      <a:pt x="1900" y="2162"/>
                    </a:lnTo>
                    <a:lnTo>
                      <a:pt x="1892" y="2182"/>
                    </a:lnTo>
                    <a:lnTo>
                      <a:pt x="1888" y="2202"/>
                    </a:lnTo>
                    <a:lnTo>
                      <a:pt x="1888" y="2224"/>
                    </a:lnTo>
                    <a:lnTo>
                      <a:pt x="1888" y="2224"/>
                    </a:lnTo>
                    <a:lnTo>
                      <a:pt x="1888" y="2240"/>
                    </a:lnTo>
                    <a:lnTo>
                      <a:pt x="1888" y="2240"/>
                    </a:lnTo>
                    <a:lnTo>
                      <a:pt x="1890" y="2256"/>
                    </a:lnTo>
                    <a:lnTo>
                      <a:pt x="1894" y="2272"/>
                    </a:lnTo>
                    <a:lnTo>
                      <a:pt x="1900" y="2286"/>
                    </a:lnTo>
                    <a:lnTo>
                      <a:pt x="1906" y="2300"/>
                    </a:lnTo>
                    <a:lnTo>
                      <a:pt x="1914" y="2314"/>
                    </a:lnTo>
                    <a:lnTo>
                      <a:pt x="1922" y="2326"/>
                    </a:lnTo>
                    <a:lnTo>
                      <a:pt x="1932" y="2338"/>
                    </a:lnTo>
                    <a:lnTo>
                      <a:pt x="1942" y="2348"/>
                    </a:lnTo>
                    <a:lnTo>
                      <a:pt x="1954" y="2358"/>
                    </a:lnTo>
                    <a:lnTo>
                      <a:pt x="1966" y="2368"/>
                    </a:lnTo>
                    <a:lnTo>
                      <a:pt x="1980" y="2376"/>
                    </a:lnTo>
                    <a:lnTo>
                      <a:pt x="1994" y="2382"/>
                    </a:lnTo>
                    <a:lnTo>
                      <a:pt x="2008" y="2386"/>
                    </a:lnTo>
                    <a:lnTo>
                      <a:pt x="2024" y="2390"/>
                    </a:lnTo>
                    <a:lnTo>
                      <a:pt x="2040" y="2392"/>
                    </a:lnTo>
                    <a:lnTo>
                      <a:pt x="2056" y="2394"/>
                    </a:lnTo>
                    <a:lnTo>
                      <a:pt x="2056" y="2394"/>
                    </a:lnTo>
                    <a:lnTo>
                      <a:pt x="2072" y="2392"/>
                    </a:lnTo>
                    <a:lnTo>
                      <a:pt x="2088" y="2390"/>
                    </a:lnTo>
                    <a:lnTo>
                      <a:pt x="2104" y="2386"/>
                    </a:lnTo>
                    <a:lnTo>
                      <a:pt x="2118" y="2382"/>
                    </a:lnTo>
                    <a:lnTo>
                      <a:pt x="2132" y="2376"/>
                    </a:lnTo>
                    <a:lnTo>
                      <a:pt x="2146" y="2368"/>
                    </a:lnTo>
                    <a:lnTo>
                      <a:pt x="2158" y="2358"/>
                    </a:lnTo>
                    <a:lnTo>
                      <a:pt x="2170" y="2348"/>
                    </a:lnTo>
                    <a:lnTo>
                      <a:pt x="2180" y="2338"/>
                    </a:lnTo>
                    <a:lnTo>
                      <a:pt x="2190" y="2326"/>
                    </a:lnTo>
                    <a:lnTo>
                      <a:pt x="2200" y="2314"/>
                    </a:lnTo>
                    <a:lnTo>
                      <a:pt x="2206" y="2300"/>
                    </a:lnTo>
                    <a:lnTo>
                      <a:pt x="2214" y="2286"/>
                    </a:lnTo>
                    <a:lnTo>
                      <a:pt x="2218" y="2272"/>
                    </a:lnTo>
                    <a:lnTo>
                      <a:pt x="2222" y="2256"/>
                    </a:lnTo>
                    <a:lnTo>
                      <a:pt x="2224" y="2240"/>
                    </a:lnTo>
                    <a:lnTo>
                      <a:pt x="2224" y="2240"/>
                    </a:lnTo>
                    <a:lnTo>
                      <a:pt x="2226" y="2224"/>
                    </a:lnTo>
                    <a:lnTo>
                      <a:pt x="2226" y="2224"/>
                    </a:lnTo>
                    <a:lnTo>
                      <a:pt x="2224" y="2202"/>
                    </a:lnTo>
                    <a:lnTo>
                      <a:pt x="2220" y="2182"/>
                    </a:lnTo>
                    <a:lnTo>
                      <a:pt x="2212" y="2162"/>
                    </a:lnTo>
                    <a:lnTo>
                      <a:pt x="2204" y="2142"/>
                    </a:lnTo>
                    <a:lnTo>
                      <a:pt x="2192" y="2124"/>
                    </a:lnTo>
                    <a:close/>
                    <a:moveTo>
                      <a:pt x="1786" y="950"/>
                    </a:moveTo>
                    <a:lnTo>
                      <a:pt x="1786" y="1402"/>
                    </a:lnTo>
                    <a:lnTo>
                      <a:pt x="2326" y="1402"/>
                    </a:lnTo>
                    <a:lnTo>
                      <a:pt x="2326" y="950"/>
                    </a:lnTo>
                    <a:lnTo>
                      <a:pt x="2326" y="950"/>
                    </a:lnTo>
                    <a:lnTo>
                      <a:pt x="2326" y="912"/>
                    </a:lnTo>
                    <a:lnTo>
                      <a:pt x="2322" y="874"/>
                    </a:lnTo>
                    <a:lnTo>
                      <a:pt x="2318" y="836"/>
                    </a:lnTo>
                    <a:lnTo>
                      <a:pt x="2310" y="798"/>
                    </a:lnTo>
                    <a:lnTo>
                      <a:pt x="2302" y="762"/>
                    </a:lnTo>
                    <a:lnTo>
                      <a:pt x="2292" y="726"/>
                    </a:lnTo>
                    <a:lnTo>
                      <a:pt x="2280" y="690"/>
                    </a:lnTo>
                    <a:lnTo>
                      <a:pt x="2266" y="656"/>
                    </a:lnTo>
                    <a:lnTo>
                      <a:pt x="2252" y="622"/>
                    </a:lnTo>
                    <a:lnTo>
                      <a:pt x="2234" y="590"/>
                    </a:lnTo>
                    <a:lnTo>
                      <a:pt x="2216" y="558"/>
                    </a:lnTo>
                    <a:lnTo>
                      <a:pt x="2196" y="528"/>
                    </a:lnTo>
                    <a:lnTo>
                      <a:pt x="2176" y="498"/>
                    </a:lnTo>
                    <a:lnTo>
                      <a:pt x="2154" y="468"/>
                    </a:lnTo>
                    <a:lnTo>
                      <a:pt x="2130" y="442"/>
                    </a:lnTo>
                    <a:lnTo>
                      <a:pt x="2104" y="414"/>
                    </a:lnTo>
                    <a:lnTo>
                      <a:pt x="2078" y="390"/>
                    </a:lnTo>
                    <a:lnTo>
                      <a:pt x="2050" y="366"/>
                    </a:lnTo>
                    <a:lnTo>
                      <a:pt x="2022" y="344"/>
                    </a:lnTo>
                    <a:lnTo>
                      <a:pt x="1992" y="322"/>
                    </a:lnTo>
                    <a:lnTo>
                      <a:pt x="1962" y="302"/>
                    </a:lnTo>
                    <a:lnTo>
                      <a:pt x="1930" y="284"/>
                    </a:lnTo>
                    <a:lnTo>
                      <a:pt x="1896" y="268"/>
                    </a:lnTo>
                    <a:lnTo>
                      <a:pt x="1864" y="252"/>
                    </a:lnTo>
                    <a:lnTo>
                      <a:pt x="1828" y="238"/>
                    </a:lnTo>
                    <a:lnTo>
                      <a:pt x="1794" y="226"/>
                    </a:lnTo>
                    <a:lnTo>
                      <a:pt x="1758" y="216"/>
                    </a:lnTo>
                    <a:lnTo>
                      <a:pt x="1722" y="208"/>
                    </a:lnTo>
                    <a:lnTo>
                      <a:pt x="1684" y="202"/>
                    </a:lnTo>
                    <a:lnTo>
                      <a:pt x="1646" y="196"/>
                    </a:lnTo>
                    <a:lnTo>
                      <a:pt x="1608" y="194"/>
                    </a:lnTo>
                    <a:lnTo>
                      <a:pt x="1568" y="192"/>
                    </a:lnTo>
                    <a:lnTo>
                      <a:pt x="1118" y="192"/>
                    </a:lnTo>
                    <a:lnTo>
                      <a:pt x="1118" y="192"/>
                    </a:lnTo>
                    <a:lnTo>
                      <a:pt x="1118" y="192"/>
                    </a:lnTo>
                    <a:lnTo>
                      <a:pt x="1118" y="734"/>
                    </a:lnTo>
                    <a:lnTo>
                      <a:pt x="1118" y="734"/>
                    </a:lnTo>
                    <a:lnTo>
                      <a:pt x="1118" y="734"/>
                    </a:lnTo>
                    <a:lnTo>
                      <a:pt x="1568" y="734"/>
                    </a:lnTo>
                    <a:lnTo>
                      <a:pt x="1568" y="734"/>
                    </a:lnTo>
                    <a:lnTo>
                      <a:pt x="1590" y="736"/>
                    </a:lnTo>
                    <a:lnTo>
                      <a:pt x="1612" y="738"/>
                    </a:lnTo>
                    <a:lnTo>
                      <a:pt x="1634" y="744"/>
                    </a:lnTo>
                    <a:lnTo>
                      <a:pt x="1652" y="750"/>
                    </a:lnTo>
                    <a:lnTo>
                      <a:pt x="1672" y="760"/>
                    </a:lnTo>
                    <a:lnTo>
                      <a:pt x="1690" y="770"/>
                    </a:lnTo>
                    <a:lnTo>
                      <a:pt x="1706" y="784"/>
                    </a:lnTo>
                    <a:lnTo>
                      <a:pt x="1722" y="798"/>
                    </a:lnTo>
                    <a:lnTo>
                      <a:pt x="1736" y="812"/>
                    </a:lnTo>
                    <a:lnTo>
                      <a:pt x="1748" y="830"/>
                    </a:lnTo>
                    <a:lnTo>
                      <a:pt x="1760" y="848"/>
                    </a:lnTo>
                    <a:lnTo>
                      <a:pt x="1768" y="866"/>
                    </a:lnTo>
                    <a:lnTo>
                      <a:pt x="1776" y="886"/>
                    </a:lnTo>
                    <a:lnTo>
                      <a:pt x="1780" y="906"/>
                    </a:lnTo>
                    <a:lnTo>
                      <a:pt x="1784" y="928"/>
                    </a:lnTo>
                    <a:lnTo>
                      <a:pt x="1786" y="950"/>
                    </a:lnTo>
                    <a:lnTo>
                      <a:pt x="1786" y="950"/>
                    </a:lnTo>
                    <a:close/>
                    <a:moveTo>
                      <a:pt x="2420" y="1494"/>
                    </a:moveTo>
                    <a:lnTo>
                      <a:pt x="1690" y="1494"/>
                    </a:lnTo>
                    <a:lnTo>
                      <a:pt x="1690" y="1494"/>
                    </a:lnTo>
                    <a:lnTo>
                      <a:pt x="1668" y="1496"/>
                    </a:lnTo>
                    <a:lnTo>
                      <a:pt x="1648" y="1502"/>
                    </a:lnTo>
                    <a:lnTo>
                      <a:pt x="1630" y="1512"/>
                    </a:lnTo>
                    <a:lnTo>
                      <a:pt x="1614" y="1526"/>
                    </a:lnTo>
                    <a:lnTo>
                      <a:pt x="1600" y="1542"/>
                    </a:lnTo>
                    <a:lnTo>
                      <a:pt x="1590" y="1560"/>
                    </a:lnTo>
                    <a:lnTo>
                      <a:pt x="1584" y="1580"/>
                    </a:lnTo>
                    <a:lnTo>
                      <a:pt x="1582" y="1602"/>
                    </a:lnTo>
                    <a:lnTo>
                      <a:pt x="1582" y="1602"/>
                    </a:lnTo>
                    <a:lnTo>
                      <a:pt x="1584" y="1624"/>
                    </a:lnTo>
                    <a:lnTo>
                      <a:pt x="1590" y="1644"/>
                    </a:lnTo>
                    <a:lnTo>
                      <a:pt x="1600" y="1662"/>
                    </a:lnTo>
                    <a:lnTo>
                      <a:pt x="1614" y="1678"/>
                    </a:lnTo>
                    <a:lnTo>
                      <a:pt x="1630" y="1692"/>
                    </a:lnTo>
                    <a:lnTo>
                      <a:pt x="1648" y="1702"/>
                    </a:lnTo>
                    <a:lnTo>
                      <a:pt x="1668" y="1708"/>
                    </a:lnTo>
                    <a:lnTo>
                      <a:pt x="1690" y="1710"/>
                    </a:lnTo>
                    <a:lnTo>
                      <a:pt x="2420" y="1710"/>
                    </a:lnTo>
                    <a:lnTo>
                      <a:pt x="2420" y="1710"/>
                    </a:lnTo>
                    <a:lnTo>
                      <a:pt x="2442" y="1708"/>
                    </a:lnTo>
                    <a:lnTo>
                      <a:pt x="2464" y="1702"/>
                    </a:lnTo>
                    <a:lnTo>
                      <a:pt x="2482" y="1692"/>
                    </a:lnTo>
                    <a:lnTo>
                      <a:pt x="2498" y="1678"/>
                    </a:lnTo>
                    <a:lnTo>
                      <a:pt x="2510" y="1662"/>
                    </a:lnTo>
                    <a:lnTo>
                      <a:pt x="2520" y="1644"/>
                    </a:lnTo>
                    <a:lnTo>
                      <a:pt x="2526" y="1624"/>
                    </a:lnTo>
                    <a:lnTo>
                      <a:pt x="2530" y="1602"/>
                    </a:lnTo>
                    <a:lnTo>
                      <a:pt x="2530" y="1602"/>
                    </a:lnTo>
                    <a:lnTo>
                      <a:pt x="2526" y="1580"/>
                    </a:lnTo>
                    <a:lnTo>
                      <a:pt x="2520" y="1560"/>
                    </a:lnTo>
                    <a:lnTo>
                      <a:pt x="2510" y="1542"/>
                    </a:lnTo>
                    <a:lnTo>
                      <a:pt x="2498" y="1526"/>
                    </a:lnTo>
                    <a:lnTo>
                      <a:pt x="2482" y="1512"/>
                    </a:lnTo>
                    <a:lnTo>
                      <a:pt x="2464" y="1502"/>
                    </a:lnTo>
                    <a:lnTo>
                      <a:pt x="2442" y="1496"/>
                    </a:lnTo>
                    <a:lnTo>
                      <a:pt x="2420" y="1494"/>
                    </a:lnTo>
                    <a:lnTo>
                      <a:pt x="2420" y="1494"/>
                    </a:lnTo>
                    <a:close/>
                    <a:moveTo>
                      <a:pt x="912" y="0"/>
                    </a:moveTo>
                    <a:lnTo>
                      <a:pt x="912" y="0"/>
                    </a:lnTo>
                    <a:lnTo>
                      <a:pt x="890" y="2"/>
                    </a:lnTo>
                    <a:lnTo>
                      <a:pt x="868" y="8"/>
                    </a:lnTo>
                    <a:lnTo>
                      <a:pt x="850" y="18"/>
                    </a:lnTo>
                    <a:lnTo>
                      <a:pt x="834" y="32"/>
                    </a:lnTo>
                    <a:lnTo>
                      <a:pt x="822" y="48"/>
                    </a:lnTo>
                    <a:lnTo>
                      <a:pt x="812" y="66"/>
                    </a:lnTo>
                    <a:lnTo>
                      <a:pt x="806" y="86"/>
                    </a:lnTo>
                    <a:lnTo>
                      <a:pt x="802" y="108"/>
                    </a:lnTo>
                    <a:lnTo>
                      <a:pt x="802" y="822"/>
                    </a:lnTo>
                    <a:lnTo>
                      <a:pt x="802" y="822"/>
                    </a:lnTo>
                    <a:lnTo>
                      <a:pt x="806" y="844"/>
                    </a:lnTo>
                    <a:lnTo>
                      <a:pt x="812" y="864"/>
                    </a:lnTo>
                    <a:lnTo>
                      <a:pt x="822" y="884"/>
                    </a:lnTo>
                    <a:lnTo>
                      <a:pt x="834" y="900"/>
                    </a:lnTo>
                    <a:lnTo>
                      <a:pt x="850" y="912"/>
                    </a:lnTo>
                    <a:lnTo>
                      <a:pt x="868" y="922"/>
                    </a:lnTo>
                    <a:lnTo>
                      <a:pt x="890" y="928"/>
                    </a:lnTo>
                    <a:lnTo>
                      <a:pt x="912" y="930"/>
                    </a:lnTo>
                    <a:lnTo>
                      <a:pt x="912" y="930"/>
                    </a:lnTo>
                    <a:lnTo>
                      <a:pt x="932" y="928"/>
                    </a:lnTo>
                    <a:lnTo>
                      <a:pt x="954" y="922"/>
                    </a:lnTo>
                    <a:lnTo>
                      <a:pt x="972" y="912"/>
                    </a:lnTo>
                    <a:lnTo>
                      <a:pt x="988" y="900"/>
                    </a:lnTo>
                    <a:lnTo>
                      <a:pt x="1000" y="884"/>
                    </a:lnTo>
                    <a:lnTo>
                      <a:pt x="1010" y="864"/>
                    </a:lnTo>
                    <a:lnTo>
                      <a:pt x="1018" y="844"/>
                    </a:lnTo>
                    <a:lnTo>
                      <a:pt x="1020" y="822"/>
                    </a:lnTo>
                    <a:lnTo>
                      <a:pt x="1020" y="108"/>
                    </a:lnTo>
                    <a:lnTo>
                      <a:pt x="1020" y="108"/>
                    </a:lnTo>
                    <a:lnTo>
                      <a:pt x="1018" y="86"/>
                    </a:lnTo>
                    <a:lnTo>
                      <a:pt x="1010" y="66"/>
                    </a:lnTo>
                    <a:lnTo>
                      <a:pt x="1000" y="48"/>
                    </a:lnTo>
                    <a:lnTo>
                      <a:pt x="988" y="32"/>
                    </a:lnTo>
                    <a:lnTo>
                      <a:pt x="972" y="18"/>
                    </a:lnTo>
                    <a:lnTo>
                      <a:pt x="954" y="8"/>
                    </a:lnTo>
                    <a:lnTo>
                      <a:pt x="932" y="2"/>
                    </a:lnTo>
                    <a:lnTo>
                      <a:pt x="912" y="0"/>
                    </a:lnTo>
                    <a:lnTo>
                      <a:pt x="912" y="0"/>
                    </a:lnTo>
                    <a:close/>
                    <a:moveTo>
                      <a:pt x="238" y="464"/>
                    </a:moveTo>
                    <a:lnTo>
                      <a:pt x="238" y="464"/>
                    </a:lnTo>
                    <a:lnTo>
                      <a:pt x="240" y="492"/>
                    </a:lnTo>
                    <a:lnTo>
                      <a:pt x="244" y="518"/>
                    </a:lnTo>
                    <a:lnTo>
                      <a:pt x="252" y="544"/>
                    </a:lnTo>
                    <a:lnTo>
                      <a:pt x="260" y="568"/>
                    </a:lnTo>
                    <a:lnTo>
                      <a:pt x="272" y="592"/>
                    </a:lnTo>
                    <a:lnTo>
                      <a:pt x="286" y="614"/>
                    </a:lnTo>
                    <a:lnTo>
                      <a:pt x="300" y="636"/>
                    </a:lnTo>
                    <a:lnTo>
                      <a:pt x="318" y="654"/>
                    </a:lnTo>
                    <a:lnTo>
                      <a:pt x="338" y="672"/>
                    </a:lnTo>
                    <a:lnTo>
                      <a:pt x="358" y="688"/>
                    </a:lnTo>
                    <a:lnTo>
                      <a:pt x="380" y="702"/>
                    </a:lnTo>
                    <a:lnTo>
                      <a:pt x="404" y="712"/>
                    </a:lnTo>
                    <a:lnTo>
                      <a:pt x="428" y="722"/>
                    </a:lnTo>
                    <a:lnTo>
                      <a:pt x="454" y="728"/>
                    </a:lnTo>
                    <a:lnTo>
                      <a:pt x="482" y="732"/>
                    </a:lnTo>
                    <a:lnTo>
                      <a:pt x="510" y="734"/>
                    </a:lnTo>
                    <a:lnTo>
                      <a:pt x="716" y="734"/>
                    </a:lnTo>
                    <a:lnTo>
                      <a:pt x="716" y="192"/>
                    </a:lnTo>
                    <a:lnTo>
                      <a:pt x="510" y="192"/>
                    </a:lnTo>
                    <a:lnTo>
                      <a:pt x="510" y="192"/>
                    </a:lnTo>
                    <a:lnTo>
                      <a:pt x="482" y="194"/>
                    </a:lnTo>
                    <a:lnTo>
                      <a:pt x="454" y="198"/>
                    </a:lnTo>
                    <a:lnTo>
                      <a:pt x="428" y="206"/>
                    </a:lnTo>
                    <a:lnTo>
                      <a:pt x="404" y="214"/>
                    </a:lnTo>
                    <a:lnTo>
                      <a:pt x="380" y="226"/>
                    </a:lnTo>
                    <a:lnTo>
                      <a:pt x="358" y="240"/>
                    </a:lnTo>
                    <a:lnTo>
                      <a:pt x="338" y="254"/>
                    </a:lnTo>
                    <a:lnTo>
                      <a:pt x="318" y="272"/>
                    </a:lnTo>
                    <a:lnTo>
                      <a:pt x="300" y="292"/>
                    </a:lnTo>
                    <a:lnTo>
                      <a:pt x="286" y="312"/>
                    </a:lnTo>
                    <a:lnTo>
                      <a:pt x="272" y="334"/>
                    </a:lnTo>
                    <a:lnTo>
                      <a:pt x="260" y="358"/>
                    </a:lnTo>
                    <a:lnTo>
                      <a:pt x="252" y="382"/>
                    </a:lnTo>
                    <a:lnTo>
                      <a:pt x="244" y="408"/>
                    </a:lnTo>
                    <a:lnTo>
                      <a:pt x="240" y="436"/>
                    </a:lnTo>
                    <a:lnTo>
                      <a:pt x="238" y="464"/>
                    </a:lnTo>
                    <a:lnTo>
                      <a:pt x="23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1" name="Group 11"/>
            <p:cNvGrpSpPr/>
            <p:nvPr/>
          </p:nvGrpSpPr>
          <p:grpSpPr>
            <a:xfrm>
              <a:off x="683036" y="3867540"/>
              <a:ext cx="216378" cy="216378"/>
              <a:chOff x="9015505" y="4207215"/>
              <a:chExt cx="523325" cy="523325"/>
            </a:xfrm>
            <a:solidFill>
              <a:schemeClr val="accent1"/>
            </a:solidFill>
          </p:grpSpPr>
          <p:sp>
            <p:nvSpPr>
              <p:cNvPr id="35" name="Oval 12"/>
              <p:cNvSpPr/>
              <p:nvPr/>
            </p:nvSpPr>
            <p:spPr bwMode="ltGray">
              <a:xfrm>
                <a:off x="9015505" y="4207215"/>
                <a:ext cx="523325" cy="523325"/>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6" name="Freeform 55"/>
              <p:cNvSpPr>
                <a:spLocks noEditPoints="1"/>
              </p:cNvSpPr>
              <p:nvPr/>
            </p:nvSpPr>
            <p:spPr bwMode="auto">
              <a:xfrm>
                <a:off x="9075067" y="4292491"/>
                <a:ext cx="419779" cy="341311"/>
              </a:xfrm>
              <a:custGeom>
                <a:avLst/>
                <a:gdLst>
                  <a:gd name="T0" fmla="*/ 1416 w 2814"/>
                  <a:gd name="T1" fmla="*/ 0 h 2288"/>
                  <a:gd name="T2" fmla="*/ 870 w 2814"/>
                  <a:gd name="T3" fmla="*/ 336 h 2288"/>
                  <a:gd name="T4" fmla="*/ 848 w 2814"/>
                  <a:gd name="T5" fmla="*/ 22 h 2288"/>
                  <a:gd name="T6" fmla="*/ 498 w 2814"/>
                  <a:gd name="T7" fmla="*/ 0 h 2288"/>
                  <a:gd name="T8" fmla="*/ 430 w 2814"/>
                  <a:gd name="T9" fmla="*/ 46 h 2288"/>
                  <a:gd name="T10" fmla="*/ 24 w 2814"/>
                  <a:gd name="T11" fmla="*/ 892 h 2288"/>
                  <a:gd name="T12" fmla="*/ 0 w 2814"/>
                  <a:gd name="T13" fmla="*/ 954 h 2288"/>
                  <a:gd name="T14" fmla="*/ 30 w 2814"/>
                  <a:gd name="T15" fmla="*/ 1004 h 2288"/>
                  <a:gd name="T16" fmla="*/ 424 w 2814"/>
                  <a:gd name="T17" fmla="*/ 2170 h 2288"/>
                  <a:gd name="T18" fmla="*/ 458 w 2814"/>
                  <a:gd name="T19" fmla="*/ 2252 h 2288"/>
                  <a:gd name="T20" fmla="*/ 932 w 2814"/>
                  <a:gd name="T21" fmla="*/ 2288 h 2288"/>
                  <a:gd name="T22" fmla="*/ 886 w 2814"/>
                  <a:gd name="T23" fmla="*/ 2238 h 2288"/>
                  <a:gd name="T24" fmla="*/ 764 w 2814"/>
                  <a:gd name="T25" fmla="*/ 1858 h 2288"/>
                  <a:gd name="T26" fmla="*/ 696 w 2814"/>
                  <a:gd name="T27" fmla="*/ 1812 h 2288"/>
                  <a:gd name="T28" fmla="*/ 696 w 2814"/>
                  <a:gd name="T29" fmla="*/ 1318 h 2288"/>
                  <a:gd name="T30" fmla="*/ 764 w 2814"/>
                  <a:gd name="T31" fmla="*/ 1274 h 2288"/>
                  <a:gd name="T32" fmla="*/ 1252 w 2814"/>
                  <a:gd name="T33" fmla="*/ 1294 h 2288"/>
                  <a:gd name="T34" fmla="*/ 1274 w 2814"/>
                  <a:gd name="T35" fmla="*/ 1784 h 2288"/>
                  <a:gd name="T36" fmla="*/ 1228 w 2814"/>
                  <a:gd name="T37" fmla="*/ 1852 h 2288"/>
                  <a:gd name="T38" fmla="*/ 1084 w 2814"/>
                  <a:gd name="T39" fmla="*/ 2212 h 2288"/>
                  <a:gd name="T40" fmla="*/ 1042 w 2814"/>
                  <a:gd name="T41" fmla="*/ 2280 h 2288"/>
                  <a:gd name="T42" fmla="*/ 1690 w 2814"/>
                  <a:gd name="T43" fmla="*/ 2262 h 2288"/>
                  <a:gd name="T44" fmla="*/ 1668 w 2814"/>
                  <a:gd name="T45" fmla="*/ 1858 h 2288"/>
                  <a:gd name="T46" fmla="*/ 1432 w 2814"/>
                  <a:gd name="T47" fmla="*/ 1826 h 2288"/>
                  <a:gd name="T48" fmla="*/ 1574 w 2814"/>
                  <a:gd name="T49" fmla="*/ 1322 h 2288"/>
                  <a:gd name="T50" fmla="*/ 1610 w 2814"/>
                  <a:gd name="T51" fmla="*/ 1280 h 2288"/>
                  <a:gd name="T52" fmla="*/ 1910 w 2814"/>
                  <a:gd name="T53" fmla="*/ 1274 h 2288"/>
                  <a:gd name="T54" fmla="*/ 1962 w 2814"/>
                  <a:gd name="T55" fmla="*/ 1312 h 2288"/>
                  <a:gd name="T56" fmla="*/ 2124 w 2814"/>
                  <a:gd name="T57" fmla="*/ 1784 h 2288"/>
                  <a:gd name="T58" fmla="*/ 2092 w 2814"/>
                  <a:gd name="T59" fmla="*/ 1846 h 2288"/>
                  <a:gd name="T60" fmla="*/ 1874 w 2814"/>
                  <a:gd name="T61" fmla="*/ 1858 h 2288"/>
                  <a:gd name="T62" fmla="*/ 1860 w 2814"/>
                  <a:gd name="T63" fmla="*/ 2250 h 2288"/>
                  <a:gd name="T64" fmla="*/ 2270 w 2814"/>
                  <a:gd name="T65" fmla="*/ 2288 h 2288"/>
                  <a:gd name="T66" fmla="*/ 2368 w 2814"/>
                  <a:gd name="T67" fmla="*/ 2236 h 2288"/>
                  <a:gd name="T68" fmla="*/ 2738 w 2814"/>
                  <a:gd name="T69" fmla="*/ 1020 h 2288"/>
                  <a:gd name="T70" fmla="*/ 2780 w 2814"/>
                  <a:gd name="T71" fmla="*/ 1006 h 2288"/>
                  <a:gd name="T72" fmla="*/ 2814 w 2814"/>
                  <a:gd name="T73" fmla="*/ 946 h 2288"/>
                  <a:gd name="T74" fmla="*/ 2788 w 2814"/>
                  <a:gd name="T75" fmla="*/ 890 h 2288"/>
                  <a:gd name="T76" fmla="*/ 964 w 2814"/>
                  <a:gd name="T77" fmla="*/ 1188 h 2288"/>
                  <a:gd name="T78" fmla="*/ 870 w 2814"/>
                  <a:gd name="T79" fmla="*/ 1150 h 2288"/>
                  <a:gd name="T80" fmla="*/ 814 w 2814"/>
                  <a:gd name="T81" fmla="*/ 1066 h 2288"/>
                  <a:gd name="T82" fmla="*/ 810 w 2814"/>
                  <a:gd name="T83" fmla="*/ 980 h 2288"/>
                  <a:gd name="T84" fmla="*/ 858 w 2814"/>
                  <a:gd name="T85" fmla="*/ 890 h 2288"/>
                  <a:gd name="T86" fmla="*/ 946 w 2814"/>
                  <a:gd name="T87" fmla="*/ 842 h 2288"/>
                  <a:gd name="T88" fmla="*/ 1034 w 2814"/>
                  <a:gd name="T89" fmla="*/ 848 h 2288"/>
                  <a:gd name="T90" fmla="*/ 1116 w 2814"/>
                  <a:gd name="T91" fmla="*/ 904 h 2288"/>
                  <a:gd name="T92" fmla="*/ 1156 w 2814"/>
                  <a:gd name="T93" fmla="*/ 996 h 2288"/>
                  <a:gd name="T94" fmla="*/ 1142 w 2814"/>
                  <a:gd name="T95" fmla="*/ 1082 h 2288"/>
                  <a:gd name="T96" fmla="*/ 1080 w 2814"/>
                  <a:gd name="T97" fmla="*/ 1160 h 2288"/>
                  <a:gd name="T98" fmla="*/ 982 w 2814"/>
                  <a:gd name="T99" fmla="*/ 1190 h 2288"/>
                  <a:gd name="T100" fmla="*/ 1718 w 2814"/>
                  <a:gd name="T101" fmla="*/ 1182 h 2288"/>
                  <a:gd name="T102" fmla="*/ 1636 w 2814"/>
                  <a:gd name="T103" fmla="*/ 1126 h 2288"/>
                  <a:gd name="T104" fmla="*/ 1596 w 2814"/>
                  <a:gd name="T105" fmla="*/ 1032 h 2288"/>
                  <a:gd name="T106" fmla="*/ 1610 w 2814"/>
                  <a:gd name="T107" fmla="*/ 946 h 2288"/>
                  <a:gd name="T108" fmla="*/ 1672 w 2814"/>
                  <a:gd name="T109" fmla="*/ 870 h 2288"/>
                  <a:gd name="T110" fmla="*/ 1770 w 2814"/>
                  <a:gd name="T111" fmla="*/ 840 h 2288"/>
                  <a:gd name="T112" fmla="*/ 1854 w 2814"/>
                  <a:gd name="T113" fmla="*/ 860 h 2288"/>
                  <a:gd name="T114" fmla="*/ 1924 w 2814"/>
                  <a:gd name="T115" fmla="*/ 930 h 2288"/>
                  <a:gd name="T116" fmla="*/ 1946 w 2814"/>
                  <a:gd name="T117" fmla="*/ 1014 h 2288"/>
                  <a:gd name="T118" fmla="*/ 1916 w 2814"/>
                  <a:gd name="T119" fmla="*/ 1112 h 2288"/>
                  <a:gd name="T120" fmla="*/ 1838 w 2814"/>
                  <a:gd name="T121" fmla="*/ 117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4" h="2288">
                    <a:moveTo>
                      <a:pt x="2772" y="878"/>
                    </a:moveTo>
                    <a:lnTo>
                      <a:pt x="1446" y="12"/>
                    </a:lnTo>
                    <a:lnTo>
                      <a:pt x="1446" y="12"/>
                    </a:lnTo>
                    <a:lnTo>
                      <a:pt x="1436" y="6"/>
                    </a:lnTo>
                    <a:lnTo>
                      <a:pt x="1426" y="4"/>
                    </a:lnTo>
                    <a:lnTo>
                      <a:pt x="1416" y="0"/>
                    </a:lnTo>
                    <a:lnTo>
                      <a:pt x="1406" y="0"/>
                    </a:lnTo>
                    <a:lnTo>
                      <a:pt x="1396" y="0"/>
                    </a:lnTo>
                    <a:lnTo>
                      <a:pt x="1386" y="4"/>
                    </a:lnTo>
                    <a:lnTo>
                      <a:pt x="1376" y="6"/>
                    </a:lnTo>
                    <a:lnTo>
                      <a:pt x="1366" y="12"/>
                    </a:lnTo>
                    <a:lnTo>
                      <a:pt x="870" y="336"/>
                    </a:lnTo>
                    <a:lnTo>
                      <a:pt x="870" y="74"/>
                    </a:lnTo>
                    <a:lnTo>
                      <a:pt x="870" y="74"/>
                    </a:lnTo>
                    <a:lnTo>
                      <a:pt x="868" y="58"/>
                    </a:lnTo>
                    <a:lnTo>
                      <a:pt x="864" y="46"/>
                    </a:lnTo>
                    <a:lnTo>
                      <a:pt x="858" y="32"/>
                    </a:lnTo>
                    <a:lnTo>
                      <a:pt x="848" y="22"/>
                    </a:lnTo>
                    <a:lnTo>
                      <a:pt x="838" y="12"/>
                    </a:lnTo>
                    <a:lnTo>
                      <a:pt x="826" y="6"/>
                    </a:lnTo>
                    <a:lnTo>
                      <a:pt x="812" y="2"/>
                    </a:lnTo>
                    <a:lnTo>
                      <a:pt x="796" y="0"/>
                    </a:lnTo>
                    <a:lnTo>
                      <a:pt x="498" y="0"/>
                    </a:lnTo>
                    <a:lnTo>
                      <a:pt x="498" y="0"/>
                    </a:lnTo>
                    <a:lnTo>
                      <a:pt x="484" y="2"/>
                    </a:lnTo>
                    <a:lnTo>
                      <a:pt x="470" y="6"/>
                    </a:lnTo>
                    <a:lnTo>
                      <a:pt x="458" y="12"/>
                    </a:lnTo>
                    <a:lnTo>
                      <a:pt x="446" y="22"/>
                    </a:lnTo>
                    <a:lnTo>
                      <a:pt x="438" y="32"/>
                    </a:lnTo>
                    <a:lnTo>
                      <a:pt x="430" y="46"/>
                    </a:lnTo>
                    <a:lnTo>
                      <a:pt x="426" y="58"/>
                    </a:lnTo>
                    <a:lnTo>
                      <a:pt x="426" y="74"/>
                    </a:lnTo>
                    <a:lnTo>
                      <a:pt x="426" y="628"/>
                    </a:lnTo>
                    <a:lnTo>
                      <a:pt x="34" y="884"/>
                    </a:lnTo>
                    <a:lnTo>
                      <a:pt x="34" y="884"/>
                    </a:lnTo>
                    <a:lnTo>
                      <a:pt x="24" y="892"/>
                    </a:lnTo>
                    <a:lnTo>
                      <a:pt x="16" y="900"/>
                    </a:lnTo>
                    <a:lnTo>
                      <a:pt x="10" y="910"/>
                    </a:lnTo>
                    <a:lnTo>
                      <a:pt x="4" y="920"/>
                    </a:lnTo>
                    <a:lnTo>
                      <a:pt x="2" y="932"/>
                    </a:lnTo>
                    <a:lnTo>
                      <a:pt x="0" y="942"/>
                    </a:lnTo>
                    <a:lnTo>
                      <a:pt x="0" y="954"/>
                    </a:lnTo>
                    <a:lnTo>
                      <a:pt x="2" y="966"/>
                    </a:lnTo>
                    <a:lnTo>
                      <a:pt x="2" y="966"/>
                    </a:lnTo>
                    <a:lnTo>
                      <a:pt x="8" y="978"/>
                    </a:lnTo>
                    <a:lnTo>
                      <a:pt x="14" y="988"/>
                    </a:lnTo>
                    <a:lnTo>
                      <a:pt x="20" y="996"/>
                    </a:lnTo>
                    <a:lnTo>
                      <a:pt x="30" y="1004"/>
                    </a:lnTo>
                    <a:lnTo>
                      <a:pt x="40" y="1010"/>
                    </a:lnTo>
                    <a:lnTo>
                      <a:pt x="50" y="1016"/>
                    </a:lnTo>
                    <a:lnTo>
                      <a:pt x="62" y="1018"/>
                    </a:lnTo>
                    <a:lnTo>
                      <a:pt x="74" y="1020"/>
                    </a:lnTo>
                    <a:lnTo>
                      <a:pt x="424" y="1020"/>
                    </a:lnTo>
                    <a:lnTo>
                      <a:pt x="424" y="2170"/>
                    </a:lnTo>
                    <a:lnTo>
                      <a:pt x="424" y="2170"/>
                    </a:lnTo>
                    <a:lnTo>
                      <a:pt x="424" y="2182"/>
                    </a:lnTo>
                    <a:lnTo>
                      <a:pt x="426" y="2192"/>
                    </a:lnTo>
                    <a:lnTo>
                      <a:pt x="434" y="2216"/>
                    </a:lnTo>
                    <a:lnTo>
                      <a:pt x="444" y="2236"/>
                    </a:lnTo>
                    <a:lnTo>
                      <a:pt x="458" y="2252"/>
                    </a:lnTo>
                    <a:lnTo>
                      <a:pt x="476" y="2268"/>
                    </a:lnTo>
                    <a:lnTo>
                      <a:pt x="496" y="2278"/>
                    </a:lnTo>
                    <a:lnTo>
                      <a:pt x="518" y="2284"/>
                    </a:lnTo>
                    <a:lnTo>
                      <a:pt x="530" y="2286"/>
                    </a:lnTo>
                    <a:lnTo>
                      <a:pt x="542" y="2288"/>
                    </a:lnTo>
                    <a:lnTo>
                      <a:pt x="932" y="2288"/>
                    </a:lnTo>
                    <a:lnTo>
                      <a:pt x="932" y="2288"/>
                    </a:lnTo>
                    <a:lnTo>
                      <a:pt x="920" y="2280"/>
                    </a:lnTo>
                    <a:lnTo>
                      <a:pt x="910" y="2272"/>
                    </a:lnTo>
                    <a:lnTo>
                      <a:pt x="900" y="2262"/>
                    </a:lnTo>
                    <a:lnTo>
                      <a:pt x="894" y="2250"/>
                    </a:lnTo>
                    <a:lnTo>
                      <a:pt x="886" y="2238"/>
                    </a:lnTo>
                    <a:lnTo>
                      <a:pt x="882" y="2226"/>
                    </a:lnTo>
                    <a:lnTo>
                      <a:pt x="880" y="2212"/>
                    </a:lnTo>
                    <a:lnTo>
                      <a:pt x="878" y="2198"/>
                    </a:lnTo>
                    <a:lnTo>
                      <a:pt x="878" y="1858"/>
                    </a:lnTo>
                    <a:lnTo>
                      <a:pt x="764" y="1858"/>
                    </a:lnTo>
                    <a:lnTo>
                      <a:pt x="764" y="1858"/>
                    </a:lnTo>
                    <a:lnTo>
                      <a:pt x="748" y="1856"/>
                    </a:lnTo>
                    <a:lnTo>
                      <a:pt x="734" y="1852"/>
                    </a:lnTo>
                    <a:lnTo>
                      <a:pt x="722" y="1846"/>
                    </a:lnTo>
                    <a:lnTo>
                      <a:pt x="712" y="1836"/>
                    </a:lnTo>
                    <a:lnTo>
                      <a:pt x="702" y="1826"/>
                    </a:lnTo>
                    <a:lnTo>
                      <a:pt x="696" y="1812"/>
                    </a:lnTo>
                    <a:lnTo>
                      <a:pt x="690" y="1798"/>
                    </a:lnTo>
                    <a:lnTo>
                      <a:pt x="690" y="1784"/>
                    </a:lnTo>
                    <a:lnTo>
                      <a:pt x="690" y="1346"/>
                    </a:lnTo>
                    <a:lnTo>
                      <a:pt x="690" y="1346"/>
                    </a:lnTo>
                    <a:lnTo>
                      <a:pt x="690" y="1332"/>
                    </a:lnTo>
                    <a:lnTo>
                      <a:pt x="696" y="1318"/>
                    </a:lnTo>
                    <a:lnTo>
                      <a:pt x="702" y="1306"/>
                    </a:lnTo>
                    <a:lnTo>
                      <a:pt x="712" y="1294"/>
                    </a:lnTo>
                    <a:lnTo>
                      <a:pt x="722" y="1286"/>
                    </a:lnTo>
                    <a:lnTo>
                      <a:pt x="734" y="1278"/>
                    </a:lnTo>
                    <a:lnTo>
                      <a:pt x="748" y="1274"/>
                    </a:lnTo>
                    <a:lnTo>
                      <a:pt x="764" y="1274"/>
                    </a:lnTo>
                    <a:lnTo>
                      <a:pt x="1200" y="1274"/>
                    </a:lnTo>
                    <a:lnTo>
                      <a:pt x="1200" y="1274"/>
                    </a:lnTo>
                    <a:lnTo>
                      <a:pt x="1216" y="1274"/>
                    </a:lnTo>
                    <a:lnTo>
                      <a:pt x="1228" y="1278"/>
                    </a:lnTo>
                    <a:lnTo>
                      <a:pt x="1242" y="1286"/>
                    </a:lnTo>
                    <a:lnTo>
                      <a:pt x="1252" y="1294"/>
                    </a:lnTo>
                    <a:lnTo>
                      <a:pt x="1262" y="1306"/>
                    </a:lnTo>
                    <a:lnTo>
                      <a:pt x="1268" y="1318"/>
                    </a:lnTo>
                    <a:lnTo>
                      <a:pt x="1272" y="1332"/>
                    </a:lnTo>
                    <a:lnTo>
                      <a:pt x="1274" y="1346"/>
                    </a:lnTo>
                    <a:lnTo>
                      <a:pt x="1274" y="1784"/>
                    </a:lnTo>
                    <a:lnTo>
                      <a:pt x="1274" y="1784"/>
                    </a:lnTo>
                    <a:lnTo>
                      <a:pt x="1272" y="1798"/>
                    </a:lnTo>
                    <a:lnTo>
                      <a:pt x="1268" y="1812"/>
                    </a:lnTo>
                    <a:lnTo>
                      <a:pt x="1262" y="1826"/>
                    </a:lnTo>
                    <a:lnTo>
                      <a:pt x="1252" y="1836"/>
                    </a:lnTo>
                    <a:lnTo>
                      <a:pt x="1242" y="1846"/>
                    </a:lnTo>
                    <a:lnTo>
                      <a:pt x="1228" y="1852"/>
                    </a:lnTo>
                    <a:lnTo>
                      <a:pt x="1216" y="1856"/>
                    </a:lnTo>
                    <a:lnTo>
                      <a:pt x="1200" y="1858"/>
                    </a:lnTo>
                    <a:lnTo>
                      <a:pt x="1084" y="1858"/>
                    </a:lnTo>
                    <a:lnTo>
                      <a:pt x="1084" y="2198"/>
                    </a:lnTo>
                    <a:lnTo>
                      <a:pt x="1084" y="2198"/>
                    </a:lnTo>
                    <a:lnTo>
                      <a:pt x="1084" y="2212"/>
                    </a:lnTo>
                    <a:lnTo>
                      <a:pt x="1082" y="2226"/>
                    </a:lnTo>
                    <a:lnTo>
                      <a:pt x="1076" y="2238"/>
                    </a:lnTo>
                    <a:lnTo>
                      <a:pt x="1070" y="2250"/>
                    </a:lnTo>
                    <a:lnTo>
                      <a:pt x="1062" y="2262"/>
                    </a:lnTo>
                    <a:lnTo>
                      <a:pt x="1054" y="2272"/>
                    </a:lnTo>
                    <a:lnTo>
                      <a:pt x="1042" y="2280"/>
                    </a:lnTo>
                    <a:lnTo>
                      <a:pt x="1032" y="2288"/>
                    </a:lnTo>
                    <a:lnTo>
                      <a:pt x="1720" y="2288"/>
                    </a:lnTo>
                    <a:lnTo>
                      <a:pt x="1720" y="2288"/>
                    </a:lnTo>
                    <a:lnTo>
                      <a:pt x="1710" y="2280"/>
                    </a:lnTo>
                    <a:lnTo>
                      <a:pt x="1700" y="2272"/>
                    </a:lnTo>
                    <a:lnTo>
                      <a:pt x="1690" y="2262"/>
                    </a:lnTo>
                    <a:lnTo>
                      <a:pt x="1682" y="2250"/>
                    </a:lnTo>
                    <a:lnTo>
                      <a:pt x="1676" y="2238"/>
                    </a:lnTo>
                    <a:lnTo>
                      <a:pt x="1672" y="2226"/>
                    </a:lnTo>
                    <a:lnTo>
                      <a:pt x="1668" y="2212"/>
                    </a:lnTo>
                    <a:lnTo>
                      <a:pt x="1668" y="2198"/>
                    </a:lnTo>
                    <a:lnTo>
                      <a:pt x="1668" y="1858"/>
                    </a:lnTo>
                    <a:lnTo>
                      <a:pt x="1492" y="1858"/>
                    </a:lnTo>
                    <a:lnTo>
                      <a:pt x="1492" y="1858"/>
                    </a:lnTo>
                    <a:lnTo>
                      <a:pt x="1476" y="1856"/>
                    </a:lnTo>
                    <a:lnTo>
                      <a:pt x="1458" y="1850"/>
                    </a:lnTo>
                    <a:lnTo>
                      <a:pt x="1444" y="1840"/>
                    </a:lnTo>
                    <a:lnTo>
                      <a:pt x="1432" y="1826"/>
                    </a:lnTo>
                    <a:lnTo>
                      <a:pt x="1432" y="1826"/>
                    </a:lnTo>
                    <a:lnTo>
                      <a:pt x="1424" y="1812"/>
                    </a:lnTo>
                    <a:lnTo>
                      <a:pt x="1420" y="1794"/>
                    </a:lnTo>
                    <a:lnTo>
                      <a:pt x="1420" y="1778"/>
                    </a:lnTo>
                    <a:lnTo>
                      <a:pt x="1422" y="1760"/>
                    </a:lnTo>
                    <a:lnTo>
                      <a:pt x="1574" y="1322"/>
                    </a:lnTo>
                    <a:lnTo>
                      <a:pt x="1574" y="1322"/>
                    </a:lnTo>
                    <a:lnTo>
                      <a:pt x="1578" y="1312"/>
                    </a:lnTo>
                    <a:lnTo>
                      <a:pt x="1584" y="1302"/>
                    </a:lnTo>
                    <a:lnTo>
                      <a:pt x="1592" y="1294"/>
                    </a:lnTo>
                    <a:lnTo>
                      <a:pt x="1600" y="1286"/>
                    </a:lnTo>
                    <a:lnTo>
                      <a:pt x="1610" y="1280"/>
                    </a:lnTo>
                    <a:lnTo>
                      <a:pt x="1620" y="1276"/>
                    </a:lnTo>
                    <a:lnTo>
                      <a:pt x="1632" y="1274"/>
                    </a:lnTo>
                    <a:lnTo>
                      <a:pt x="1644" y="1274"/>
                    </a:lnTo>
                    <a:lnTo>
                      <a:pt x="1898" y="1274"/>
                    </a:lnTo>
                    <a:lnTo>
                      <a:pt x="1898" y="1274"/>
                    </a:lnTo>
                    <a:lnTo>
                      <a:pt x="1910" y="1274"/>
                    </a:lnTo>
                    <a:lnTo>
                      <a:pt x="1920" y="1276"/>
                    </a:lnTo>
                    <a:lnTo>
                      <a:pt x="1932" y="1280"/>
                    </a:lnTo>
                    <a:lnTo>
                      <a:pt x="1940" y="1286"/>
                    </a:lnTo>
                    <a:lnTo>
                      <a:pt x="1950" y="1294"/>
                    </a:lnTo>
                    <a:lnTo>
                      <a:pt x="1956" y="1302"/>
                    </a:lnTo>
                    <a:lnTo>
                      <a:pt x="1962" y="1312"/>
                    </a:lnTo>
                    <a:lnTo>
                      <a:pt x="1968" y="1322"/>
                    </a:lnTo>
                    <a:lnTo>
                      <a:pt x="2114" y="1748"/>
                    </a:lnTo>
                    <a:lnTo>
                      <a:pt x="2114" y="1748"/>
                    </a:lnTo>
                    <a:lnTo>
                      <a:pt x="2122" y="1766"/>
                    </a:lnTo>
                    <a:lnTo>
                      <a:pt x="2124" y="1774"/>
                    </a:lnTo>
                    <a:lnTo>
                      <a:pt x="2124" y="1784"/>
                    </a:lnTo>
                    <a:lnTo>
                      <a:pt x="2124" y="1784"/>
                    </a:lnTo>
                    <a:lnTo>
                      <a:pt x="2122" y="1798"/>
                    </a:lnTo>
                    <a:lnTo>
                      <a:pt x="2118" y="1812"/>
                    </a:lnTo>
                    <a:lnTo>
                      <a:pt x="2112" y="1826"/>
                    </a:lnTo>
                    <a:lnTo>
                      <a:pt x="2102" y="1836"/>
                    </a:lnTo>
                    <a:lnTo>
                      <a:pt x="2092" y="1846"/>
                    </a:lnTo>
                    <a:lnTo>
                      <a:pt x="2078" y="1852"/>
                    </a:lnTo>
                    <a:lnTo>
                      <a:pt x="2064" y="1856"/>
                    </a:lnTo>
                    <a:lnTo>
                      <a:pt x="2050" y="1858"/>
                    </a:lnTo>
                    <a:lnTo>
                      <a:pt x="2050" y="1858"/>
                    </a:lnTo>
                    <a:lnTo>
                      <a:pt x="2048" y="1858"/>
                    </a:lnTo>
                    <a:lnTo>
                      <a:pt x="1874" y="1858"/>
                    </a:lnTo>
                    <a:lnTo>
                      <a:pt x="1874" y="2198"/>
                    </a:lnTo>
                    <a:lnTo>
                      <a:pt x="1874" y="2198"/>
                    </a:lnTo>
                    <a:lnTo>
                      <a:pt x="1872" y="2212"/>
                    </a:lnTo>
                    <a:lnTo>
                      <a:pt x="1870" y="2226"/>
                    </a:lnTo>
                    <a:lnTo>
                      <a:pt x="1866" y="2238"/>
                    </a:lnTo>
                    <a:lnTo>
                      <a:pt x="1860" y="2250"/>
                    </a:lnTo>
                    <a:lnTo>
                      <a:pt x="1852" y="2262"/>
                    </a:lnTo>
                    <a:lnTo>
                      <a:pt x="1842" y="2272"/>
                    </a:lnTo>
                    <a:lnTo>
                      <a:pt x="1832" y="2280"/>
                    </a:lnTo>
                    <a:lnTo>
                      <a:pt x="1820" y="2288"/>
                    </a:lnTo>
                    <a:lnTo>
                      <a:pt x="2270" y="2288"/>
                    </a:lnTo>
                    <a:lnTo>
                      <a:pt x="2270" y="2288"/>
                    </a:lnTo>
                    <a:lnTo>
                      <a:pt x="2282" y="2286"/>
                    </a:lnTo>
                    <a:lnTo>
                      <a:pt x="2294" y="2284"/>
                    </a:lnTo>
                    <a:lnTo>
                      <a:pt x="2316" y="2278"/>
                    </a:lnTo>
                    <a:lnTo>
                      <a:pt x="2336" y="2268"/>
                    </a:lnTo>
                    <a:lnTo>
                      <a:pt x="2354" y="2252"/>
                    </a:lnTo>
                    <a:lnTo>
                      <a:pt x="2368" y="2236"/>
                    </a:lnTo>
                    <a:lnTo>
                      <a:pt x="2378" y="2216"/>
                    </a:lnTo>
                    <a:lnTo>
                      <a:pt x="2386" y="2192"/>
                    </a:lnTo>
                    <a:lnTo>
                      <a:pt x="2388" y="2182"/>
                    </a:lnTo>
                    <a:lnTo>
                      <a:pt x="2388" y="2170"/>
                    </a:lnTo>
                    <a:lnTo>
                      <a:pt x="2388" y="1020"/>
                    </a:lnTo>
                    <a:lnTo>
                      <a:pt x="2738" y="1020"/>
                    </a:lnTo>
                    <a:lnTo>
                      <a:pt x="2738" y="1020"/>
                    </a:lnTo>
                    <a:lnTo>
                      <a:pt x="2740" y="1020"/>
                    </a:lnTo>
                    <a:lnTo>
                      <a:pt x="2740" y="1020"/>
                    </a:lnTo>
                    <a:lnTo>
                      <a:pt x="2754" y="1018"/>
                    </a:lnTo>
                    <a:lnTo>
                      <a:pt x="2768" y="1014"/>
                    </a:lnTo>
                    <a:lnTo>
                      <a:pt x="2780" y="1006"/>
                    </a:lnTo>
                    <a:lnTo>
                      <a:pt x="2792" y="998"/>
                    </a:lnTo>
                    <a:lnTo>
                      <a:pt x="2800" y="986"/>
                    </a:lnTo>
                    <a:lnTo>
                      <a:pt x="2808" y="974"/>
                    </a:lnTo>
                    <a:lnTo>
                      <a:pt x="2812" y="960"/>
                    </a:lnTo>
                    <a:lnTo>
                      <a:pt x="2814" y="946"/>
                    </a:lnTo>
                    <a:lnTo>
                      <a:pt x="2814" y="946"/>
                    </a:lnTo>
                    <a:lnTo>
                      <a:pt x="2812" y="934"/>
                    </a:lnTo>
                    <a:lnTo>
                      <a:pt x="2810" y="924"/>
                    </a:lnTo>
                    <a:lnTo>
                      <a:pt x="2806" y="914"/>
                    </a:lnTo>
                    <a:lnTo>
                      <a:pt x="2802" y="906"/>
                    </a:lnTo>
                    <a:lnTo>
                      <a:pt x="2796" y="898"/>
                    </a:lnTo>
                    <a:lnTo>
                      <a:pt x="2788" y="890"/>
                    </a:lnTo>
                    <a:lnTo>
                      <a:pt x="2780" y="884"/>
                    </a:lnTo>
                    <a:lnTo>
                      <a:pt x="2772" y="878"/>
                    </a:lnTo>
                    <a:lnTo>
                      <a:pt x="2772" y="878"/>
                    </a:lnTo>
                    <a:close/>
                    <a:moveTo>
                      <a:pt x="982" y="1190"/>
                    </a:moveTo>
                    <a:lnTo>
                      <a:pt x="982" y="1190"/>
                    </a:lnTo>
                    <a:lnTo>
                      <a:pt x="964" y="1188"/>
                    </a:lnTo>
                    <a:lnTo>
                      <a:pt x="946" y="1186"/>
                    </a:lnTo>
                    <a:lnTo>
                      <a:pt x="930" y="1182"/>
                    </a:lnTo>
                    <a:lnTo>
                      <a:pt x="914" y="1176"/>
                    </a:lnTo>
                    <a:lnTo>
                      <a:pt x="898" y="1168"/>
                    </a:lnTo>
                    <a:lnTo>
                      <a:pt x="884" y="1160"/>
                    </a:lnTo>
                    <a:lnTo>
                      <a:pt x="870" y="1150"/>
                    </a:lnTo>
                    <a:lnTo>
                      <a:pt x="858" y="1138"/>
                    </a:lnTo>
                    <a:lnTo>
                      <a:pt x="846" y="1126"/>
                    </a:lnTo>
                    <a:lnTo>
                      <a:pt x="836" y="1112"/>
                    </a:lnTo>
                    <a:lnTo>
                      <a:pt x="828" y="1098"/>
                    </a:lnTo>
                    <a:lnTo>
                      <a:pt x="820" y="1082"/>
                    </a:lnTo>
                    <a:lnTo>
                      <a:pt x="814" y="1066"/>
                    </a:lnTo>
                    <a:lnTo>
                      <a:pt x="810" y="1050"/>
                    </a:lnTo>
                    <a:lnTo>
                      <a:pt x="808" y="1032"/>
                    </a:lnTo>
                    <a:lnTo>
                      <a:pt x="806" y="1014"/>
                    </a:lnTo>
                    <a:lnTo>
                      <a:pt x="806" y="1014"/>
                    </a:lnTo>
                    <a:lnTo>
                      <a:pt x="808" y="996"/>
                    </a:lnTo>
                    <a:lnTo>
                      <a:pt x="810" y="980"/>
                    </a:lnTo>
                    <a:lnTo>
                      <a:pt x="814" y="962"/>
                    </a:lnTo>
                    <a:lnTo>
                      <a:pt x="820" y="946"/>
                    </a:lnTo>
                    <a:lnTo>
                      <a:pt x="828" y="930"/>
                    </a:lnTo>
                    <a:lnTo>
                      <a:pt x="836" y="916"/>
                    </a:lnTo>
                    <a:lnTo>
                      <a:pt x="846" y="904"/>
                    </a:lnTo>
                    <a:lnTo>
                      <a:pt x="858" y="890"/>
                    </a:lnTo>
                    <a:lnTo>
                      <a:pt x="870" y="880"/>
                    </a:lnTo>
                    <a:lnTo>
                      <a:pt x="884" y="870"/>
                    </a:lnTo>
                    <a:lnTo>
                      <a:pt x="898" y="860"/>
                    </a:lnTo>
                    <a:lnTo>
                      <a:pt x="914" y="854"/>
                    </a:lnTo>
                    <a:lnTo>
                      <a:pt x="930" y="848"/>
                    </a:lnTo>
                    <a:lnTo>
                      <a:pt x="946" y="842"/>
                    </a:lnTo>
                    <a:lnTo>
                      <a:pt x="964" y="840"/>
                    </a:lnTo>
                    <a:lnTo>
                      <a:pt x="982" y="840"/>
                    </a:lnTo>
                    <a:lnTo>
                      <a:pt x="982" y="840"/>
                    </a:lnTo>
                    <a:lnTo>
                      <a:pt x="1000" y="840"/>
                    </a:lnTo>
                    <a:lnTo>
                      <a:pt x="1018" y="842"/>
                    </a:lnTo>
                    <a:lnTo>
                      <a:pt x="1034" y="848"/>
                    </a:lnTo>
                    <a:lnTo>
                      <a:pt x="1050" y="854"/>
                    </a:lnTo>
                    <a:lnTo>
                      <a:pt x="1066" y="860"/>
                    </a:lnTo>
                    <a:lnTo>
                      <a:pt x="1080" y="870"/>
                    </a:lnTo>
                    <a:lnTo>
                      <a:pt x="1094" y="880"/>
                    </a:lnTo>
                    <a:lnTo>
                      <a:pt x="1106" y="890"/>
                    </a:lnTo>
                    <a:lnTo>
                      <a:pt x="1116" y="904"/>
                    </a:lnTo>
                    <a:lnTo>
                      <a:pt x="1126" y="916"/>
                    </a:lnTo>
                    <a:lnTo>
                      <a:pt x="1136" y="930"/>
                    </a:lnTo>
                    <a:lnTo>
                      <a:pt x="1142" y="946"/>
                    </a:lnTo>
                    <a:lnTo>
                      <a:pt x="1148" y="962"/>
                    </a:lnTo>
                    <a:lnTo>
                      <a:pt x="1154" y="980"/>
                    </a:lnTo>
                    <a:lnTo>
                      <a:pt x="1156" y="996"/>
                    </a:lnTo>
                    <a:lnTo>
                      <a:pt x="1156" y="1014"/>
                    </a:lnTo>
                    <a:lnTo>
                      <a:pt x="1156" y="1014"/>
                    </a:lnTo>
                    <a:lnTo>
                      <a:pt x="1156" y="1032"/>
                    </a:lnTo>
                    <a:lnTo>
                      <a:pt x="1154" y="1050"/>
                    </a:lnTo>
                    <a:lnTo>
                      <a:pt x="1148" y="1066"/>
                    </a:lnTo>
                    <a:lnTo>
                      <a:pt x="1142" y="1082"/>
                    </a:lnTo>
                    <a:lnTo>
                      <a:pt x="1136" y="1098"/>
                    </a:lnTo>
                    <a:lnTo>
                      <a:pt x="1126" y="1112"/>
                    </a:lnTo>
                    <a:lnTo>
                      <a:pt x="1116" y="1126"/>
                    </a:lnTo>
                    <a:lnTo>
                      <a:pt x="1106" y="1138"/>
                    </a:lnTo>
                    <a:lnTo>
                      <a:pt x="1094" y="1150"/>
                    </a:lnTo>
                    <a:lnTo>
                      <a:pt x="1080" y="1160"/>
                    </a:lnTo>
                    <a:lnTo>
                      <a:pt x="1066" y="1168"/>
                    </a:lnTo>
                    <a:lnTo>
                      <a:pt x="1050" y="1176"/>
                    </a:lnTo>
                    <a:lnTo>
                      <a:pt x="1034" y="1182"/>
                    </a:lnTo>
                    <a:lnTo>
                      <a:pt x="1018" y="1186"/>
                    </a:lnTo>
                    <a:lnTo>
                      <a:pt x="1000" y="1188"/>
                    </a:lnTo>
                    <a:lnTo>
                      <a:pt x="982" y="1190"/>
                    </a:lnTo>
                    <a:lnTo>
                      <a:pt x="982" y="1190"/>
                    </a:lnTo>
                    <a:close/>
                    <a:moveTo>
                      <a:pt x="1770" y="1190"/>
                    </a:moveTo>
                    <a:lnTo>
                      <a:pt x="1770" y="1190"/>
                    </a:lnTo>
                    <a:lnTo>
                      <a:pt x="1752" y="1188"/>
                    </a:lnTo>
                    <a:lnTo>
                      <a:pt x="1736" y="1186"/>
                    </a:lnTo>
                    <a:lnTo>
                      <a:pt x="1718" y="1182"/>
                    </a:lnTo>
                    <a:lnTo>
                      <a:pt x="1702" y="1176"/>
                    </a:lnTo>
                    <a:lnTo>
                      <a:pt x="1688" y="1168"/>
                    </a:lnTo>
                    <a:lnTo>
                      <a:pt x="1672" y="1160"/>
                    </a:lnTo>
                    <a:lnTo>
                      <a:pt x="1660" y="1150"/>
                    </a:lnTo>
                    <a:lnTo>
                      <a:pt x="1648" y="1138"/>
                    </a:lnTo>
                    <a:lnTo>
                      <a:pt x="1636" y="1126"/>
                    </a:lnTo>
                    <a:lnTo>
                      <a:pt x="1626" y="1112"/>
                    </a:lnTo>
                    <a:lnTo>
                      <a:pt x="1616" y="1098"/>
                    </a:lnTo>
                    <a:lnTo>
                      <a:pt x="1610" y="1082"/>
                    </a:lnTo>
                    <a:lnTo>
                      <a:pt x="1604" y="1066"/>
                    </a:lnTo>
                    <a:lnTo>
                      <a:pt x="1600" y="1050"/>
                    </a:lnTo>
                    <a:lnTo>
                      <a:pt x="1596" y="1032"/>
                    </a:lnTo>
                    <a:lnTo>
                      <a:pt x="1596" y="1014"/>
                    </a:lnTo>
                    <a:lnTo>
                      <a:pt x="1596" y="1014"/>
                    </a:lnTo>
                    <a:lnTo>
                      <a:pt x="1596" y="996"/>
                    </a:lnTo>
                    <a:lnTo>
                      <a:pt x="1600" y="980"/>
                    </a:lnTo>
                    <a:lnTo>
                      <a:pt x="1604" y="962"/>
                    </a:lnTo>
                    <a:lnTo>
                      <a:pt x="1610" y="946"/>
                    </a:lnTo>
                    <a:lnTo>
                      <a:pt x="1616" y="930"/>
                    </a:lnTo>
                    <a:lnTo>
                      <a:pt x="1626" y="916"/>
                    </a:lnTo>
                    <a:lnTo>
                      <a:pt x="1636" y="904"/>
                    </a:lnTo>
                    <a:lnTo>
                      <a:pt x="1648" y="890"/>
                    </a:lnTo>
                    <a:lnTo>
                      <a:pt x="1660" y="880"/>
                    </a:lnTo>
                    <a:lnTo>
                      <a:pt x="1672" y="870"/>
                    </a:lnTo>
                    <a:lnTo>
                      <a:pt x="1688" y="860"/>
                    </a:lnTo>
                    <a:lnTo>
                      <a:pt x="1702" y="854"/>
                    </a:lnTo>
                    <a:lnTo>
                      <a:pt x="1718" y="848"/>
                    </a:lnTo>
                    <a:lnTo>
                      <a:pt x="1736" y="842"/>
                    </a:lnTo>
                    <a:lnTo>
                      <a:pt x="1752" y="840"/>
                    </a:lnTo>
                    <a:lnTo>
                      <a:pt x="1770" y="840"/>
                    </a:lnTo>
                    <a:lnTo>
                      <a:pt x="1770" y="840"/>
                    </a:lnTo>
                    <a:lnTo>
                      <a:pt x="1788" y="840"/>
                    </a:lnTo>
                    <a:lnTo>
                      <a:pt x="1806" y="842"/>
                    </a:lnTo>
                    <a:lnTo>
                      <a:pt x="1822" y="848"/>
                    </a:lnTo>
                    <a:lnTo>
                      <a:pt x="1838" y="854"/>
                    </a:lnTo>
                    <a:lnTo>
                      <a:pt x="1854" y="860"/>
                    </a:lnTo>
                    <a:lnTo>
                      <a:pt x="1868" y="870"/>
                    </a:lnTo>
                    <a:lnTo>
                      <a:pt x="1882" y="880"/>
                    </a:lnTo>
                    <a:lnTo>
                      <a:pt x="1894" y="890"/>
                    </a:lnTo>
                    <a:lnTo>
                      <a:pt x="1906" y="904"/>
                    </a:lnTo>
                    <a:lnTo>
                      <a:pt x="1916" y="916"/>
                    </a:lnTo>
                    <a:lnTo>
                      <a:pt x="1924" y="930"/>
                    </a:lnTo>
                    <a:lnTo>
                      <a:pt x="1932" y="946"/>
                    </a:lnTo>
                    <a:lnTo>
                      <a:pt x="1938" y="962"/>
                    </a:lnTo>
                    <a:lnTo>
                      <a:pt x="1942" y="980"/>
                    </a:lnTo>
                    <a:lnTo>
                      <a:pt x="1944" y="996"/>
                    </a:lnTo>
                    <a:lnTo>
                      <a:pt x="1946" y="1014"/>
                    </a:lnTo>
                    <a:lnTo>
                      <a:pt x="1946" y="1014"/>
                    </a:lnTo>
                    <a:lnTo>
                      <a:pt x="1944" y="1032"/>
                    </a:lnTo>
                    <a:lnTo>
                      <a:pt x="1942" y="1050"/>
                    </a:lnTo>
                    <a:lnTo>
                      <a:pt x="1938" y="1066"/>
                    </a:lnTo>
                    <a:lnTo>
                      <a:pt x="1932" y="1082"/>
                    </a:lnTo>
                    <a:lnTo>
                      <a:pt x="1924" y="1098"/>
                    </a:lnTo>
                    <a:lnTo>
                      <a:pt x="1916" y="1112"/>
                    </a:lnTo>
                    <a:lnTo>
                      <a:pt x="1906" y="1126"/>
                    </a:lnTo>
                    <a:lnTo>
                      <a:pt x="1894" y="1138"/>
                    </a:lnTo>
                    <a:lnTo>
                      <a:pt x="1882" y="1150"/>
                    </a:lnTo>
                    <a:lnTo>
                      <a:pt x="1868" y="1160"/>
                    </a:lnTo>
                    <a:lnTo>
                      <a:pt x="1854" y="1168"/>
                    </a:lnTo>
                    <a:lnTo>
                      <a:pt x="1838" y="1176"/>
                    </a:lnTo>
                    <a:lnTo>
                      <a:pt x="1822" y="1182"/>
                    </a:lnTo>
                    <a:lnTo>
                      <a:pt x="1806" y="1186"/>
                    </a:lnTo>
                    <a:lnTo>
                      <a:pt x="1788" y="1188"/>
                    </a:lnTo>
                    <a:lnTo>
                      <a:pt x="1770" y="1190"/>
                    </a:lnTo>
                    <a:lnTo>
                      <a:pt x="1770" y="11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nvGrpSpPr>
            <p:cNvPr id="32" name="Group 16"/>
            <p:cNvGrpSpPr/>
            <p:nvPr/>
          </p:nvGrpSpPr>
          <p:grpSpPr>
            <a:xfrm>
              <a:off x="1259278" y="3867540"/>
              <a:ext cx="216378" cy="216378"/>
              <a:chOff x="7475745" y="3167141"/>
              <a:chExt cx="523325" cy="523325"/>
            </a:xfrm>
            <a:solidFill>
              <a:schemeClr val="accent1"/>
            </a:solidFill>
          </p:grpSpPr>
          <p:sp>
            <p:nvSpPr>
              <p:cNvPr id="33" name="Oval 17"/>
              <p:cNvSpPr/>
              <p:nvPr/>
            </p:nvSpPr>
            <p:spPr bwMode="ltGray">
              <a:xfrm>
                <a:off x="7475745" y="3167141"/>
                <a:ext cx="523325" cy="523325"/>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67"/>
                <a:endParaRPr lang="en-GB" sz="1852" dirty="0" err="1">
                  <a:solidFill>
                    <a:srgbClr val="FFFFFF"/>
                  </a:solidFill>
                  <a:latin typeface="Georgia" pitchFamily="18" charset="0"/>
                </a:endParaRPr>
              </a:p>
            </p:txBody>
          </p:sp>
          <p:sp>
            <p:nvSpPr>
              <p:cNvPr id="34" name="Freeform 25"/>
              <p:cNvSpPr>
                <a:spLocks noEditPoints="1"/>
              </p:cNvSpPr>
              <p:nvPr/>
            </p:nvSpPr>
            <p:spPr bwMode="auto">
              <a:xfrm>
                <a:off x="7608303" y="3245138"/>
                <a:ext cx="258208" cy="356109"/>
              </a:xfrm>
              <a:custGeom>
                <a:avLst/>
                <a:gdLst>
                  <a:gd name="T0" fmla="*/ 1796 w 1804"/>
                  <a:gd name="T1" fmla="*/ 2418 h 2488"/>
                  <a:gd name="T2" fmla="*/ 1714 w 1804"/>
                  <a:gd name="T3" fmla="*/ 2486 h 2488"/>
                  <a:gd name="T4" fmla="*/ 70 w 1804"/>
                  <a:gd name="T5" fmla="*/ 2478 h 2488"/>
                  <a:gd name="T6" fmla="*/ 4 w 1804"/>
                  <a:gd name="T7" fmla="*/ 2396 h 2488"/>
                  <a:gd name="T8" fmla="*/ 10 w 1804"/>
                  <a:gd name="T9" fmla="*/ 176 h 2488"/>
                  <a:gd name="T10" fmla="*/ 92 w 1804"/>
                  <a:gd name="T11" fmla="*/ 108 h 2488"/>
                  <a:gd name="T12" fmla="*/ 634 w 1804"/>
                  <a:gd name="T13" fmla="*/ 146 h 2488"/>
                  <a:gd name="T14" fmla="*/ 624 w 1804"/>
                  <a:gd name="T15" fmla="*/ 218 h 2488"/>
                  <a:gd name="T16" fmla="*/ 1686 w 1804"/>
                  <a:gd name="T17" fmla="*/ 2374 h 2488"/>
                  <a:gd name="T18" fmla="*/ 1182 w 1804"/>
                  <a:gd name="T19" fmla="*/ 218 h 2488"/>
                  <a:gd name="T20" fmla="*/ 1172 w 1804"/>
                  <a:gd name="T21" fmla="*/ 146 h 2488"/>
                  <a:gd name="T22" fmla="*/ 1714 w 1804"/>
                  <a:gd name="T23" fmla="*/ 108 h 2488"/>
                  <a:gd name="T24" fmla="*/ 1796 w 1804"/>
                  <a:gd name="T25" fmla="*/ 176 h 2488"/>
                  <a:gd name="T26" fmla="*/ 1548 w 1804"/>
                  <a:gd name="T27" fmla="*/ 2234 h 2488"/>
                  <a:gd name="T28" fmla="*/ 1544 w 1804"/>
                  <a:gd name="T29" fmla="*/ 672 h 2488"/>
                  <a:gd name="T30" fmla="*/ 946 w 1804"/>
                  <a:gd name="T31" fmla="*/ 1324 h 2488"/>
                  <a:gd name="T32" fmla="*/ 882 w 1804"/>
                  <a:gd name="T33" fmla="*/ 1304 h 2488"/>
                  <a:gd name="T34" fmla="*/ 532 w 1804"/>
                  <a:gd name="T35" fmla="*/ 1474 h 2488"/>
                  <a:gd name="T36" fmla="*/ 482 w 1804"/>
                  <a:gd name="T37" fmla="*/ 1452 h 2488"/>
                  <a:gd name="T38" fmla="*/ 430 w 1804"/>
                  <a:gd name="T39" fmla="*/ 1474 h 2488"/>
                  <a:gd name="T40" fmla="*/ 412 w 1804"/>
                  <a:gd name="T41" fmla="*/ 1538 h 2488"/>
                  <a:gd name="T42" fmla="*/ 562 w 1804"/>
                  <a:gd name="T43" fmla="*/ 1708 h 2488"/>
                  <a:gd name="T44" fmla="*/ 614 w 1804"/>
                  <a:gd name="T45" fmla="*/ 1728 h 2488"/>
                  <a:gd name="T46" fmla="*/ 946 w 1804"/>
                  <a:gd name="T47" fmla="*/ 1426 h 2488"/>
                  <a:gd name="T48" fmla="*/ 966 w 1804"/>
                  <a:gd name="T49" fmla="*/ 1376 h 2488"/>
                  <a:gd name="T50" fmla="*/ 946 w 1804"/>
                  <a:gd name="T51" fmla="*/ 1324 h 2488"/>
                  <a:gd name="T52" fmla="*/ 908 w 1804"/>
                  <a:gd name="T53" fmla="*/ 862 h 2488"/>
                  <a:gd name="T54" fmla="*/ 844 w 1804"/>
                  <a:gd name="T55" fmla="*/ 882 h 2488"/>
                  <a:gd name="T56" fmla="*/ 508 w 1804"/>
                  <a:gd name="T57" fmla="*/ 1014 h 2488"/>
                  <a:gd name="T58" fmla="*/ 442 w 1804"/>
                  <a:gd name="T59" fmla="*/ 1022 h 2488"/>
                  <a:gd name="T60" fmla="*/ 412 w 1804"/>
                  <a:gd name="T61" fmla="*/ 1068 h 2488"/>
                  <a:gd name="T62" fmla="*/ 430 w 1804"/>
                  <a:gd name="T63" fmla="*/ 1132 h 2488"/>
                  <a:gd name="T64" fmla="*/ 600 w 1804"/>
                  <a:gd name="T65" fmla="*/ 1284 h 2488"/>
                  <a:gd name="T66" fmla="*/ 654 w 1804"/>
                  <a:gd name="T67" fmla="*/ 1272 h 2488"/>
                  <a:gd name="T68" fmla="*/ 962 w 1804"/>
                  <a:gd name="T69" fmla="*/ 958 h 2488"/>
                  <a:gd name="T70" fmla="*/ 954 w 1804"/>
                  <a:gd name="T71" fmla="*/ 892 h 2488"/>
                  <a:gd name="T72" fmla="*/ 260 w 1804"/>
                  <a:gd name="T73" fmla="*/ 432 h 2488"/>
                  <a:gd name="T74" fmla="*/ 324 w 1804"/>
                  <a:gd name="T75" fmla="*/ 354 h 2488"/>
                  <a:gd name="T76" fmla="*/ 574 w 1804"/>
                  <a:gd name="T77" fmla="*/ 344 h 2488"/>
                  <a:gd name="T78" fmla="*/ 646 w 1804"/>
                  <a:gd name="T79" fmla="*/ 318 h 2488"/>
                  <a:gd name="T80" fmla="*/ 698 w 1804"/>
                  <a:gd name="T81" fmla="*/ 262 h 2488"/>
                  <a:gd name="T82" fmla="*/ 716 w 1804"/>
                  <a:gd name="T83" fmla="*/ 186 h 2488"/>
                  <a:gd name="T84" fmla="*/ 732 w 1804"/>
                  <a:gd name="T85" fmla="*/ 114 h 2488"/>
                  <a:gd name="T86" fmla="*/ 784 w 1804"/>
                  <a:gd name="T87" fmla="*/ 44 h 2488"/>
                  <a:gd name="T88" fmla="*/ 866 w 1804"/>
                  <a:gd name="T89" fmla="*/ 4 h 2488"/>
                  <a:gd name="T90" fmla="*/ 940 w 1804"/>
                  <a:gd name="T91" fmla="*/ 4 h 2488"/>
                  <a:gd name="T92" fmla="*/ 1022 w 1804"/>
                  <a:gd name="T93" fmla="*/ 44 h 2488"/>
                  <a:gd name="T94" fmla="*/ 1074 w 1804"/>
                  <a:gd name="T95" fmla="*/ 114 h 2488"/>
                  <a:gd name="T96" fmla="*/ 1090 w 1804"/>
                  <a:gd name="T97" fmla="*/ 186 h 2488"/>
                  <a:gd name="T98" fmla="*/ 1108 w 1804"/>
                  <a:gd name="T99" fmla="*/ 262 h 2488"/>
                  <a:gd name="T100" fmla="*/ 1158 w 1804"/>
                  <a:gd name="T101" fmla="*/ 318 h 2488"/>
                  <a:gd name="T102" fmla="*/ 1230 w 1804"/>
                  <a:gd name="T103" fmla="*/ 344 h 2488"/>
                  <a:gd name="T104" fmla="*/ 1482 w 1804"/>
                  <a:gd name="T105" fmla="*/ 354 h 2488"/>
                  <a:gd name="T106" fmla="*/ 1546 w 1804"/>
                  <a:gd name="T107" fmla="*/ 432 h 2488"/>
                  <a:gd name="T108" fmla="*/ 1544 w 1804"/>
                  <a:gd name="T109" fmla="*/ 586 h 2488"/>
                  <a:gd name="T110" fmla="*/ 256 w 1804"/>
                  <a:gd name="T111" fmla="*/ 456 h 2488"/>
                  <a:gd name="T112" fmla="*/ 840 w 1804"/>
                  <a:gd name="T113" fmla="*/ 230 h 2488"/>
                  <a:gd name="T114" fmla="*/ 902 w 1804"/>
                  <a:gd name="T115" fmla="*/ 262 h 2488"/>
                  <a:gd name="T116" fmla="*/ 956 w 1804"/>
                  <a:gd name="T117" fmla="*/ 240 h 2488"/>
                  <a:gd name="T118" fmla="*/ 978 w 1804"/>
                  <a:gd name="T119" fmla="*/ 186 h 2488"/>
                  <a:gd name="T120" fmla="*/ 946 w 1804"/>
                  <a:gd name="T121" fmla="*/ 124 h 2488"/>
                  <a:gd name="T122" fmla="*/ 888 w 1804"/>
                  <a:gd name="T123" fmla="*/ 112 h 2488"/>
                  <a:gd name="T124" fmla="*/ 834 w 1804"/>
                  <a:gd name="T125" fmla="*/ 15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4" h="2488">
                    <a:moveTo>
                      <a:pt x="1804" y="222"/>
                    </a:moveTo>
                    <a:lnTo>
                      <a:pt x="1804" y="2374"/>
                    </a:lnTo>
                    <a:lnTo>
                      <a:pt x="1804" y="2374"/>
                    </a:lnTo>
                    <a:lnTo>
                      <a:pt x="1802" y="2396"/>
                    </a:lnTo>
                    <a:lnTo>
                      <a:pt x="1796" y="2418"/>
                    </a:lnTo>
                    <a:lnTo>
                      <a:pt x="1786" y="2438"/>
                    </a:lnTo>
                    <a:lnTo>
                      <a:pt x="1772" y="2454"/>
                    </a:lnTo>
                    <a:lnTo>
                      <a:pt x="1754" y="2468"/>
                    </a:lnTo>
                    <a:lnTo>
                      <a:pt x="1734" y="2478"/>
                    </a:lnTo>
                    <a:lnTo>
                      <a:pt x="1714" y="2486"/>
                    </a:lnTo>
                    <a:lnTo>
                      <a:pt x="1690" y="2488"/>
                    </a:lnTo>
                    <a:lnTo>
                      <a:pt x="116" y="2488"/>
                    </a:lnTo>
                    <a:lnTo>
                      <a:pt x="116" y="2488"/>
                    </a:lnTo>
                    <a:lnTo>
                      <a:pt x="92" y="2486"/>
                    </a:lnTo>
                    <a:lnTo>
                      <a:pt x="70" y="2478"/>
                    </a:lnTo>
                    <a:lnTo>
                      <a:pt x="52" y="2468"/>
                    </a:lnTo>
                    <a:lnTo>
                      <a:pt x="34" y="2454"/>
                    </a:lnTo>
                    <a:lnTo>
                      <a:pt x="20" y="2438"/>
                    </a:lnTo>
                    <a:lnTo>
                      <a:pt x="10" y="2418"/>
                    </a:lnTo>
                    <a:lnTo>
                      <a:pt x="4" y="2396"/>
                    </a:lnTo>
                    <a:lnTo>
                      <a:pt x="0" y="2374"/>
                    </a:lnTo>
                    <a:lnTo>
                      <a:pt x="0" y="222"/>
                    </a:lnTo>
                    <a:lnTo>
                      <a:pt x="0" y="222"/>
                    </a:lnTo>
                    <a:lnTo>
                      <a:pt x="4" y="198"/>
                    </a:lnTo>
                    <a:lnTo>
                      <a:pt x="10" y="176"/>
                    </a:lnTo>
                    <a:lnTo>
                      <a:pt x="20" y="156"/>
                    </a:lnTo>
                    <a:lnTo>
                      <a:pt x="34" y="140"/>
                    </a:lnTo>
                    <a:lnTo>
                      <a:pt x="52" y="126"/>
                    </a:lnTo>
                    <a:lnTo>
                      <a:pt x="70" y="116"/>
                    </a:lnTo>
                    <a:lnTo>
                      <a:pt x="92" y="108"/>
                    </a:lnTo>
                    <a:lnTo>
                      <a:pt x="116" y="106"/>
                    </a:lnTo>
                    <a:lnTo>
                      <a:pt x="644" y="106"/>
                    </a:lnTo>
                    <a:lnTo>
                      <a:pt x="644" y="106"/>
                    </a:lnTo>
                    <a:lnTo>
                      <a:pt x="638" y="126"/>
                    </a:lnTo>
                    <a:lnTo>
                      <a:pt x="634" y="146"/>
                    </a:lnTo>
                    <a:lnTo>
                      <a:pt x="632" y="166"/>
                    </a:lnTo>
                    <a:lnTo>
                      <a:pt x="630" y="186"/>
                    </a:lnTo>
                    <a:lnTo>
                      <a:pt x="630" y="186"/>
                    </a:lnTo>
                    <a:lnTo>
                      <a:pt x="628" y="202"/>
                    </a:lnTo>
                    <a:lnTo>
                      <a:pt x="624" y="218"/>
                    </a:lnTo>
                    <a:lnTo>
                      <a:pt x="614" y="230"/>
                    </a:lnTo>
                    <a:lnTo>
                      <a:pt x="604" y="242"/>
                    </a:lnTo>
                    <a:lnTo>
                      <a:pt x="120" y="242"/>
                    </a:lnTo>
                    <a:lnTo>
                      <a:pt x="120" y="2374"/>
                    </a:lnTo>
                    <a:lnTo>
                      <a:pt x="1686" y="2374"/>
                    </a:lnTo>
                    <a:lnTo>
                      <a:pt x="1686" y="242"/>
                    </a:lnTo>
                    <a:lnTo>
                      <a:pt x="1202" y="242"/>
                    </a:lnTo>
                    <a:lnTo>
                      <a:pt x="1202" y="242"/>
                    </a:lnTo>
                    <a:lnTo>
                      <a:pt x="1192" y="230"/>
                    </a:lnTo>
                    <a:lnTo>
                      <a:pt x="1182" y="218"/>
                    </a:lnTo>
                    <a:lnTo>
                      <a:pt x="1178" y="202"/>
                    </a:lnTo>
                    <a:lnTo>
                      <a:pt x="1176" y="186"/>
                    </a:lnTo>
                    <a:lnTo>
                      <a:pt x="1176" y="186"/>
                    </a:lnTo>
                    <a:lnTo>
                      <a:pt x="1174" y="166"/>
                    </a:lnTo>
                    <a:lnTo>
                      <a:pt x="1172" y="146"/>
                    </a:lnTo>
                    <a:lnTo>
                      <a:pt x="1168" y="126"/>
                    </a:lnTo>
                    <a:lnTo>
                      <a:pt x="1162" y="106"/>
                    </a:lnTo>
                    <a:lnTo>
                      <a:pt x="1690" y="106"/>
                    </a:lnTo>
                    <a:lnTo>
                      <a:pt x="1690" y="106"/>
                    </a:lnTo>
                    <a:lnTo>
                      <a:pt x="1714" y="108"/>
                    </a:lnTo>
                    <a:lnTo>
                      <a:pt x="1734" y="116"/>
                    </a:lnTo>
                    <a:lnTo>
                      <a:pt x="1754" y="126"/>
                    </a:lnTo>
                    <a:lnTo>
                      <a:pt x="1772" y="140"/>
                    </a:lnTo>
                    <a:lnTo>
                      <a:pt x="1786" y="156"/>
                    </a:lnTo>
                    <a:lnTo>
                      <a:pt x="1796" y="176"/>
                    </a:lnTo>
                    <a:lnTo>
                      <a:pt x="1802" y="198"/>
                    </a:lnTo>
                    <a:lnTo>
                      <a:pt x="1804" y="222"/>
                    </a:lnTo>
                    <a:lnTo>
                      <a:pt x="1804" y="222"/>
                    </a:lnTo>
                    <a:close/>
                    <a:moveTo>
                      <a:pt x="1548" y="672"/>
                    </a:moveTo>
                    <a:lnTo>
                      <a:pt x="1548" y="2234"/>
                    </a:lnTo>
                    <a:lnTo>
                      <a:pt x="256" y="2234"/>
                    </a:lnTo>
                    <a:lnTo>
                      <a:pt x="256" y="672"/>
                    </a:lnTo>
                    <a:lnTo>
                      <a:pt x="256" y="672"/>
                    </a:lnTo>
                    <a:lnTo>
                      <a:pt x="262" y="672"/>
                    </a:lnTo>
                    <a:lnTo>
                      <a:pt x="1544" y="672"/>
                    </a:lnTo>
                    <a:lnTo>
                      <a:pt x="1544" y="672"/>
                    </a:lnTo>
                    <a:lnTo>
                      <a:pt x="1548" y="672"/>
                    </a:lnTo>
                    <a:lnTo>
                      <a:pt x="1548" y="672"/>
                    </a:lnTo>
                    <a:close/>
                    <a:moveTo>
                      <a:pt x="946" y="1324"/>
                    </a:moveTo>
                    <a:lnTo>
                      <a:pt x="946" y="1324"/>
                    </a:lnTo>
                    <a:lnTo>
                      <a:pt x="934" y="1316"/>
                    </a:lnTo>
                    <a:lnTo>
                      <a:pt x="922" y="1308"/>
                    </a:lnTo>
                    <a:lnTo>
                      <a:pt x="908" y="1304"/>
                    </a:lnTo>
                    <a:lnTo>
                      <a:pt x="894" y="1304"/>
                    </a:lnTo>
                    <a:lnTo>
                      <a:pt x="882" y="1304"/>
                    </a:lnTo>
                    <a:lnTo>
                      <a:pt x="868" y="1308"/>
                    </a:lnTo>
                    <a:lnTo>
                      <a:pt x="856" y="1316"/>
                    </a:lnTo>
                    <a:lnTo>
                      <a:pt x="844" y="1324"/>
                    </a:lnTo>
                    <a:lnTo>
                      <a:pt x="614" y="1556"/>
                    </a:lnTo>
                    <a:lnTo>
                      <a:pt x="532" y="1474"/>
                    </a:lnTo>
                    <a:lnTo>
                      <a:pt x="532" y="1474"/>
                    </a:lnTo>
                    <a:lnTo>
                      <a:pt x="520" y="1464"/>
                    </a:lnTo>
                    <a:lnTo>
                      <a:pt x="508" y="1458"/>
                    </a:lnTo>
                    <a:lnTo>
                      <a:pt x="496" y="1454"/>
                    </a:lnTo>
                    <a:lnTo>
                      <a:pt x="482" y="1452"/>
                    </a:lnTo>
                    <a:lnTo>
                      <a:pt x="468" y="1454"/>
                    </a:lnTo>
                    <a:lnTo>
                      <a:pt x="454" y="1458"/>
                    </a:lnTo>
                    <a:lnTo>
                      <a:pt x="442" y="1464"/>
                    </a:lnTo>
                    <a:lnTo>
                      <a:pt x="430" y="1474"/>
                    </a:lnTo>
                    <a:lnTo>
                      <a:pt x="430" y="1474"/>
                    </a:lnTo>
                    <a:lnTo>
                      <a:pt x="422" y="1484"/>
                    </a:lnTo>
                    <a:lnTo>
                      <a:pt x="414" y="1498"/>
                    </a:lnTo>
                    <a:lnTo>
                      <a:pt x="412" y="1510"/>
                    </a:lnTo>
                    <a:lnTo>
                      <a:pt x="410" y="1524"/>
                    </a:lnTo>
                    <a:lnTo>
                      <a:pt x="412" y="1538"/>
                    </a:lnTo>
                    <a:lnTo>
                      <a:pt x="414" y="1552"/>
                    </a:lnTo>
                    <a:lnTo>
                      <a:pt x="422" y="1564"/>
                    </a:lnTo>
                    <a:lnTo>
                      <a:pt x="430" y="1574"/>
                    </a:lnTo>
                    <a:lnTo>
                      <a:pt x="562" y="1708"/>
                    </a:lnTo>
                    <a:lnTo>
                      <a:pt x="562" y="1708"/>
                    </a:lnTo>
                    <a:lnTo>
                      <a:pt x="574" y="1716"/>
                    </a:lnTo>
                    <a:lnTo>
                      <a:pt x="586" y="1722"/>
                    </a:lnTo>
                    <a:lnTo>
                      <a:pt x="600" y="1726"/>
                    </a:lnTo>
                    <a:lnTo>
                      <a:pt x="614" y="1728"/>
                    </a:lnTo>
                    <a:lnTo>
                      <a:pt x="614" y="1728"/>
                    </a:lnTo>
                    <a:lnTo>
                      <a:pt x="628" y="1726"/>
                    </a:lnTo>
                    <a:lnTo>
                      <a:pt x="640" y="1722"/>
                    </a:lnTo>
                    <a:lnTo>
                      <a:pt x="654" y="1716"/>
                    </a:lnTo>
                    <a:lnTo>
                      <a:pt x="664" y="1708"/>
                    </a:lnTo>
                    <a:lnTo>
                      <a:pt x="946" y="1426"/>
                    </a:lnTo>
                    <a:lnTo>
                      <a:pt x="946" y="1426"/>
                    </a:lnTo>
                    <a:lnTo>
                      <a:pt x="954" y="1414"/>
                    </a:lnTo>
                    <a:lnTo>
                      <a:pt x="962" y="1402"/>
                    </a:lnTo>
                    <a:lnTo>
                      <a:pt x="966" y="1388"/>
                    </a:lnTo>
                    <a:lnTo>
                      <a:pt x="966" y="1376"/>
                    </a:lnTo>
                    <a:lnTo>
                      <a:pt x="966" y="1362"/>
                    </a:lnTo>
                    <a:lnTo>
                      <a:pt x="962" y="1348"/>
                    </a:lnTo>
                    <a:lnTo>
                      <a:pt x="954" y="1336"/>
                    </a:lnTo>
                    <a:lnTo>
                      <a:pt x="946" y="1324"/>
                    </a:lnTo>
                    <a:lnTo>
                      <a:pt x="946" y="1324"/>
                    </a:lnTo>
                    <a:close/>
                    <a:moveTo>
                      <a:pt x="946" y="882"/>
                    </a:moveTo>
                    <a:lnTo>
                      <a:pt x="946" y="882"/>
                    </a:lnTo>
                    <a:lnTo>
                      <a:pt x="934" y="872"/>
                    </a:lnTo>
                    <a:lnTo>
                      <a:pt x="922" y="866"/>
                    </a:lnTo>
                    <a:lnTo>
                      <a:pt x="908" y="862"/>
                    </a:lnTo>
                    <a:lnTo>
                      <a:pt x="894" y="860"/>
                    </a:lnTo>
                    <a:lnTo>
                      <a:pt x="882" y="862"/>
                    </a:lnTo>
                    <a:lnTo>
                      <a:pt x="868" y="866"/>
                    </a:lnTo>
                    <a:lnTo>
                      <a:pt x="856" y="872"/>
                    </a:lnTo>
                    <a:lnTo>
                      <a:pt x="844" y="882"/>
                    </a:lnTo>
                    <a:lnTo>
                      <a:pt x="614" y="1112"/>
                    </a:lnTo>
                    <a:lnTo>
                      <a:pt x="532" y="1030"/>
                    </a:lnTo>
                    <a:lnTo>
                      <a:pt x="532" y="1030"/>
                    </a:lnTo>
                    <a:lnTo>
                      <a:pt x="520" y="1022"/>
                    </a:lnTo>
                    <a:lnTo>
                      <a:pt x="508" y="1014"/>
                    </a:lnTo>
                    <a:lnTo>
                      <a:pt x="496" y="1010"/>
                    </a:lnTo>
                    <a:lnTo>
                      <a:pt x="482" y="1010"/>
                    </a:lnTo>
                    <a:lnTo>
                      <a:pt x="468" y="1010"/>
                    </a:lnTo>
                    <a:lnTo>
                      <a:pt x="454" y="1014"/>
                    </a:lnTo>
                    <a:lnTo>
                      <a:pt x="442" y="1022"/>
                    </a:lnTo>
                    <a:lnTo>
                      <a:pt x="430" y="1030"/>
                    </a:lnTo>
                    <a:lnTo>
                      <a:pt x="430" y="1030"/>
                    </a:lnTo>
                    <a:lnTo>
                      <a:pt x="422" y="1042"/>
                    </a:lnTo>
                    <a:lnTo>
                      <a:pt x="414" y="1054"/>
                    </a:lnTo>
                    <a:lnTo>
                      <a:pt x="412" y="1068"/>
                    </a:lnTo>
                    <a:lnTo>
                      <a:pt x="410" y="1082"/>
                    </a:lnTo>
                    <a:lnTo>
                      <a:pt x="412" y="1094"/>
                    </a:lnTo>
                    <a:lnTo>
                      <a:pt x="414" y="1108"/>
                    </a:lnTo>
                    <a:lnTo>
                      <a:pt x="422" y="1120"/>
                    </a:lnTo>
                    <a:lnTo>
                      <a:pt x="430" y="1132"/>
                    </a:lnTo>
                    <a:lnTo>
                      <a:pt x="562" y="1264"/>
                    </a:lnTo>
                    <a:lnTo>
                      <a:pt x="562" y="1264"/>
                    </a:lnTo>
                    <a:lnTo>
                      <a:pt x="574" y="1272"/>
                    </a:lnTo>
                    <a:lnTo>
                      <a:pt x="586" y="1280"/>
                    </a:lnTo>
                    <a:lnTo>
                      <a:pt x="600" y="1284"/>
                    </a:lnTo>
                    <a:lnTo>
                      <a:pt x="614" y="1284"/>
                    </a:lnTo>
                    <a:lnTo>
                      <a:pt x="614" y="1284"/>
                    </a:lnTo>
                    <a:lnTo>
                      <a:pt x="628" y="1284"/>
                    </a:lnTo>
                    <a:lnTo>
                      <a:pt x="640" y="1280"/>
                    </a:lnTo>
                    <a:lnTo>
                      <a:pt x="654" y="1272"/>
                    </a:lnTo>
                    <a:lnTo>
                      <a:pt x="664" y="1264"/>
                    </a:lnTo>
                    <a:lnTo>
                      <a:pt x="946" y="982"/>
                    </a:lnTo>
                    <a:lnTo>
                      <a:pt x="946" y="982"/>
                    </a:lnTo>
                    <a:lnTo>
                      <a:pt x="954" y="972"/>
                    </a:lnTo>
                    <a:lnTo>
                      <a:pt x="962" y="958"/>
                    </a:lnTo>
                    <a:lnTo>
                      <a:pt x="966" y="946"/>
                    </a:lnTo>
                    <a:lnTo>
                      <a:pt x="966" y="932"/>
                    </a:lnTo>
                    <a:lnTo>
                      <a:pt x="966" y="918"/>
                    </a:lnTo>
                    <a:lnTo>
                      <a:pt x="962" y="904"/>
                    </a:lnTo>
                    <a:lnTo>
                      <a:pt x="954" y="892"/>
                    </a:lnTo>
                    <a:lnTo>
                      <a:pt x="946" y="882"/>
                    </a:lnTo>
                    <a:lnTo>
                      <a:pt x="946" y="882"/>
                    </a:lnTo>
                    <a:close/>
                    <a:moveTo>
                      <a:pt x="256" y="456"/>
                    </a:moveTo>
                    <a:lnTo>
                      <a:pt x="256" y="456"/>
                    </a:lnTo>
                    <a:lnTo>
                      <a:pt x="260" y="432"/>
                    </a:lnTo>
                    <a:lnTo>
                      <a:pt x="266" y="412"/>
                    </a:lnTo>
                    <a:lnTo>
                      <a:pt x="276" y="394"/>
                    </a:lnTo>
                    <a:lnTo>
                      <a:pt x="290" y="376"/>
                    </a:lnTo>
                    <a:lnTo>
                      <a:pt x="306" y="364"/>
                    </a:lnTo>
                    <a:lnTo>
                      <a:pt x="324" y="354"/>
                    </a:lnTo>
                    <a:lnTo>
                      <a:pt x="346" y="346"/>
                    </a:lnTo>
                    <a:lnTo>
                      <a:pt x="368" y="344"/>
                    </a:lnTo>
                    <a:lnTo>
                      <a:pt x="558" y="344"/>
                    </a:lnTo>
                    <a:lnTo>
                      <a:pt x="558" y="344"/>
                    </a:lnTo>
                    <a:lnTo>
                      <a:pt x="574" y="344"/>
                    </a:lnTo>
                    <a:lnTo>
                      <a:pt x="590" y="342"/>
                    </a:lnTo>
                    <a:lnTo>
                      <a:pt x="606" y="338"/>
                    </a:lnTo>
                    <a:lnTo>
                      <a:pt x="620" y="332"/>
                    </a:lnTo>
                    <a:lnTo>
                      <a:pt x="634" y="326"/>
                    </a:lnTo>
                    <a:lnTo>
                      <a:pt x="646" y="318"/>
                    </a:lnTo>
                    <a:lnTo>
                      <a:pt x="660" y="308"/>
                    </a:lnTo>
                    <a:lnTo>
                      <a:pt x="670" y="298"/>
                    </a:lnTo>
                    <a:lnTo>
                      <a:pt x="680" y="288"/>
                    </a:lnTo>
                    <a:lnTo>
                      <a:pt x="690" y="274"/>
                    </a:lnTo>
                    <a:lnTo>
                      <a:pt x="698" y="262"/>
                    </a:lnTo>
                    <a:lnTo>
                      <a:pt x="704" y="248"/>
                    </a:lnTo>
                    <a:lnTo>
                      <a:pt x="710" y="234"/>
                    </a:lnTo>
                    <a:lnTo>
                      <a:pt x="714" y="218"/>
                    </a:lnTo>
                    <a:lnTo>
                      <a:pt x="716" y="202"/>
                    </a:lnTo>
                    <a:lnTo>
                      <a:pt x="716" y="186"/>
                    </a:lnTo>
                    <a:lnTo>
                      <a:pt x="716" y="186"/>
                    </a:lnTo>
                    <a:lnTo>
                      <a:pt x="718" y="168"/>
                    </a:lnTo>
                    <a:lnTo>
                      <a:pt x="720" y="150"/>
                    </a:lnTo>
                    <a:lnTo>
                      <a:pt x="724" y="132"/>
                    </a:lnTo>
                    <a:lnTo>
                      <a:pt x="732" y="114"/>
                    </a:lnTo>
                    <a:lnTo>
                      <a:pt x="738" y="98"/>
                    </a:lnTo>
                    <a:lnTo>
                      <a:pt x="748" y="82"/>
                    </a:lnTo>
                    <a:lnTo>
                      <a:pt x="758" y="68"/>
                    </a:lnTo>
                    <a:lnTo>
                      <a:pt x="772" y="56"/>
                    </a:lnTo>
                    <a:lnTo>
                      <a:pt x="784" y="44"/>
                    </a:lnTo>
                    <a:lnTo>
                      <a:pt x="798" y="32"/>
                    </a:lnTo>
                    <a:lnTo>
                      <a:pt x="814" y="22"/>
                    </a:lnTo>
                    <a:lnTo>
                      <a:pt x="830" y="16"/>
                    </a:lnTo>
                    <a:lnTo>
                      <a:pt x="848" y="8"/>
                    </a:lnTo>
                    <a:lnTo>
                      <a:pt x="866" y="4"/>
                    </a:lnTo>
                    <a:lnTo>
                      <a:pt x="884" y="2"/>
                    </a:lnTo>
                    <a:lnTo>
                      <a:pt x="902" y="0"/>
                    </a:lnTo>
                    <a:lnTo>
                      <a:pt x="902" y="0"/>
                    </a:lnTo>
                    <a:lnTo>
                      <a:pt x="922" y="2"/>
                    </a:lnTo>
                    <a:lnTo>
                      <a:pt x="940" y="4"/>
                    </a:lnTo>
                    <a:lnTo>
                      <a:pt x="958" y="8"/>
                    </a:lnTo>
                    <a:lnTo>
                      <a:pt x="976" y="16"/>
                    </a:lnTo>
                    <a:lnTo>
                      <a:pt x="992" y="22"/>
                    </a:lnTo>
                    <a:lnTo>
                      <a:pt x="1006" y="32"/>
                    </a:lnTo>
                    <a:lnTo>
                      <a:pt x="1022" y="44"/>
                    </a:lnTo>
                    <a:lnTo>
                      <a:pt x="1034" y="56"/>
                    </a:lnTo>
                    <a:lnTo>
                      <a:pt x="1046" y="68"/>
                    </a:lnTo>
                    <a:lnTo>
                      <a:pt x="1058" y="82"/>
                    </a:lnTo>
                    <a:lnTo>
                      <a:pt x="1066" y="98"/>
                    </a:lnTo>
                    <a:lnTo>
                      <a:pt x="1074" y="114"/>
                    </a:lnTo>
                    <a:lnTo>
                      <a:pt x="1080" y="132"/>
                    </a:lnTo>
                    <a:lnTo>
                      <a:pt x="1086" y="150"/>
                    </a:lnTo>
                    <a:lnTo>
                      <a:pt x="1088" y="168"/>
                    </a:lnTo>
                    <a:lnTo>
                      <a:pt x="1090" y="186"/>
                    </a:lnTo>
                    <a:lnTo>
                      <a:pt x="1090" y="186"/>
                    </a:lnTo>
                    <a:lnTo>
                      <a:pt x="1090" y="202"/>
                    </a:lnTo>
                    <a:lnTo>
                      <a:pt x="1092" y="218"/>
                    </a:lnTo>
                    <a:lnTo>
                      <a:pt x="1096" y="234"/>
                    </a:lnTo>
                    <a:lnTo>
                      <a:pt x="1102" y="248"/>
                    </a:lnTo>
                    <a:lnTo>
                      <a:pt x="1108" y="262"/>
                    </a:lnTo>
                    <a:lnTo>
                      <a:pt x="1116" y="274"/>
                    </a:lnTo>
                    <a:lnTo>
                      <a:pt x="1126" y="288"/>
                    </a:lnTo>
                    <a:lnTo>
                      <a:pt x="1136" y="298"/>
                    </a:lnTo>
                    <a:lnTo>
                      <a:pt x="1146" y="308"/>
                    </a:lnTo>
                    <a:lnTo>
                      <a:pt x="1158" y="318"/>
                    </a:lnTo>
                    <a:lnTo>
                      <a:pt x="1172" y="326"/>
                    </a:lnTo>
                    <a:lnTo>
                      <a:pt x="1186" y="332"/>
                    </a:lnTo>
                    <a:lnTo>
                      <a:pt x="1200" y="338"/>
                    </a:lnTo>
                    <a:lnTo>
                      <a:pt x="1216" y="342"/>
                    </a:lnTo>
                    <a:lnTo>
                      <a:pt x="1230" y="344"/>
                    </a:lnTo>
                    <a:lnTo>
                      <a:pt x="1246" y="344"/>
                    </a:lnTo>
                    <a:lnTo>
                      <a:pt x="1438" y="344"/>
                    </a:lnTo>
                    <a:lnTo>
                      <a:pt x="1438" y="344"/>
                    </a:lnTo>
                    <a:lnTo>
                      <a:pt x="1460" y="346"/>
                    </a:lnTo>
                    <a:lnTo>
                      <a:pt x="1482" y="354"/>
                    </a:lnTo>
                    <a:lnTo>
                      <a:pt x="1500" y="364"/>
                    </a:lnTo>
                    <a:lnTo>
                      <a:pt x="1516" y="376"/>
                    </a:lnTo>
                    <a:lnTo>
                      <a:pt x="1530" y="394"/>
                    </a:lnTo>
                    <a:lnTo>
                      <a:pt x="1540" y="412"/>
                    </a:lnTo>
                    <a:lnTo>
                      <a:pt x="1546" y="432"/>
                    </a:lnTo>
                    <a:lnTo>
                      <a:pt x="1548" y="456"/>
                    </a:lnTo>
                    <a:lnTo>
                      <a:pt x="1548" y="554"/>
                    </a:lnTo>
                    <a:lnTo>
                      <a:pt x="1548" y="554"/>
                    </a:lnTo>
                    <a:lnTo>
                      <a:pt x="1548" y="570"/>
                    </a:lnTo>
                    <a:lnTo>
                      <a:pt x="1544" y="586"/>
                    </a:lnTo>
                    <a:lnTo>
                      <a:pt x="262" y="586"/>
                    </a:lnTo>
                    <a:lnTo>
                      <a:pt x="262" y="586"/>
                    </a:lnTo>
                    <a:lnTo>
                      <a:pt x="258" y="570"/>
                    </a:lnTo>
                    <a:lnTo>
                      <a:pt x="256" y="554"/>
                    </a:lnTo>
                    <a:lnTo>
                      <a:pt x="256" y="456"/>
                    </a:lnTo>
                    <a:close/>
                    <a:moveTo>
                      <a:pt x="828" y="186"/>
                    </a:moveTo>
                    <a:lnTo>
                      <a:pt x="828" y="186"/>
                    </a:lnTo>
                    <a:lnTo>
                      <a:pt x="828" y="202"/>
                    </a:lnTo>
                    <a:lnTo>
                      <a:pt x="834" y="216"/>
                    </a:lnTo>
                    <a:lnTo>
                      <a:pt x="840" y="230"/>
                    </a:lnTo>
                    <a:lnTo>
                      <a:pt x="850" y="240"/>
                    </a:lnTo>
                    <a:lnTo>
                      <a:pt x="860" y="250"/>
                    </a:lnTo>
                    <a:lnTo>
                      <a:pt x="874" y="256"/>
                    </a:lnTo>
                    <a:lnTo>
                      <a:pt x="888" y="260"/>
                    </a:lnTo>
                    <a:lnTo>
                      <a:pt x="902" y="262"/>
                    </a:lnTo>
                    <a:lnTo>
                      <a:pt x="902" y="262"/>
                    </a:lnTo>
                    <a:lnTo>
                      <a:pt x="918" y="260"/>
                    </a:lnTo>
                    <a:lnTo>
                      <a:pt x="932" y="256"/>
                    </a:lnTo>
                    <a:lnTo>
                      <a:pt x="946" y="250"/>
                    </a:lnTo>
                    <a:lnTo>
                      <a:pt x="956" y="240"/>
                    </a:lnTo>
                    <a:lnTo>
                      <a:pt x="966" y="230"/>
                    </a:lnTo>
                    <a:lnTo>
                      <a:pt x="972" y="216"/>
                    </a:lnTo>
                    <a:lnTo>
                      <a:pt x="978" y="202"/>
                    </a:lnTo>
                    <a:lnTo>
                      <a:pt x="978" y="186"/>
                    </a:lnTo>
                    <a:lnTo>
                      <a:pt x="978" y="186"/>
                    </a:lnTo>
                    <a:lnTo>
                      <a:pt x="978" y="172"/>
                    </a:lnTo>
                    <a:lnTo>
                      <a:pt x="972" y="158"/>
                    </a:lnTo>
                    <a:lnTo>
                      <a:pt x="966" y="144"/>
                    </a:lnTo>
                    <a:lnTo>
                      <a:pt x="956" y="134"/>
                    </a:lnTo>
                    <a:lnTo>
                      <a:pt x="946" y="124"/>
                    </a:lnTo>
                    <a:lnTo>
                      <a:pt x="932" y="118"/>
                    </a:lnTo>
                    <a:lnTo>
                      <a:pt x="918" y="112"/>
                    </a:lnTo>
                    <a:lnTo>
                      <a:pt x="902" y="112"/>
                    </a:lnTo>
                    <a:lnTo>
                      <a:pt x="902" y="112"/>
                    </a:lnTo>
                    <a:lnTo>
                      <a:pt x="888" y="112"/>
                    </a:lnTo>
                    <a:lnTo>
                      <a:pt x="874" y="118"/>
                    </a:lnTo>
                    <a:lnTo>
                      <a:pt x="860" y="124"/>
                    </a:lnTo>
                    <a:lnTo>
                      <a:pt x="850" y="134"/>
                    </a:lnTo>
                    <a:lnTo>
                      <a:pt x="840" y="144"/>
                    </a:lnTo>
                    <a:lnTo>
                      <a:pt x="834" y="158"/>
                    </a:lnTo>
                    <a:lnTo>
                      <a:pt x="828" y="172"/>
                    </a:lnTo>
                    <a:lnTo>
                      <a:pt x="828" y="186"/>
                    </a:lnTo>
                    <a:lnTo>
                      <a:pt x="828"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707" tIns="42353" rIns="84707" bIns="42353" numCol="1" anchor="t" anchorCtr="0" compatLnSpc="1">
                <a:prstTxWarp prst="textNoShape">
                  <a:avLst/>
                </a:prstTxWarp>
              </a:bodyPr>
              <a:lstStyle/>
              <a:p>
                <a:pPr defTabSz="943767"/>
                <a:endParaRPr lang="en-GB" sz="1852">
                  <a:solidFill>
                    <a:srgbClr val="000000"/>
                  </a:solidFill>
                </a:endParaRPr>
              </a:p>
            </p:txBody>
          </p:sp>
        </p:gr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79" y="1516597"/>
            <a:ext cx="6359560" cy="440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3836" y="3388328"/>
            <a:ext cx="1965898" cy="63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8383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1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llianderPowerPoint">
  <a:themeElements>
    <a:clrScheme name="Alliander kleurpalet">
      <a:dk1>
        <a:srgbClr val="000000"/>
      </a:dk1>
      <a:lt1>
        <a:sysClr val="window" lastClr="FFFFFF"/>
      </a:lt1>
      <a:dk2>
        <a:srgbClr val="000000"/>
      </a:dk2>
      <a:lt2>
        <a:srgbClr val="FFFFFF"/>
      </a:lt2>
      <a:accent1>
        <a:srgbClr val="7DB43C"/>
      </a:accent1>
      <a:accent2>
        <a:srgbClr val="E66E00"/>
      </a:accent2>
      <a:accent3>
        <a:srgbClr val="AF191E"/>
      </a:accent3>
      <a:accent4>
        <a:srgbClr val="000000"/>
      </a:accent4>
      <a:accent5>
        <a:srgbClr val="C8C8C8"/>
      </a:accent5>
      <a:accent6>
        <a:srgbClr val="821E7D"/>
      </a:accent6>
      <a:hlink>
        <a:srgbClr val="7DB43C"/>
      </a:hlink>
      <a:folHlink>
        <a:srgbClr val="7DB43C"/>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vert="horz"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748</Words>
  <Application>Microsoft Office PowerPoint</Application>
  <PresentationFormat>A4 (210 x 297 mm)</PresentationFormat>
  <Paragraphs>215</Paragraphs>
  <Slides>18</Slides>
  <Notes>3</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18</vt:i4>
      </vt:variant>
    </vt:vector>
  </HeadingPairs>
  <TitlesOfParts>
    <vt:vector size="26" baseType="lpstr">
      <vt:lpstr>Arial</vt:lpstr>
      <vt:lpstr>Calibri</vt:lpstr>
      <vt:lpstr>Calibri Light</vt:lpstr>
      <vt:lpstr>Georgia</vt:lpstr>
      <vt:lpstr>Segoe UI Light</vt:lpstr>
      <vt:lpstr>Verdana</vt:lpstr>
      <vt:lpstr>AllianderPowerPoint</vt:lpstr>
      <vt:lpstr>think-cell Slide</vt:lpstr>
      <vt:lpstr>PowerPoint-presentatie</vt:lpstr>
      <vt:lpstr>Organisatieschema Alliander</vt:lpstr>
      <vt:lpstr>Onze inzet: laagst mogelijke maatschappelijke kosten</vt:lpstr>
      <vt:lpstr>Hoe organiseren we de transitie naar aardgasvrij (warmtetransitie) samen?</vt:lpstr>
      <vt:lpstr>Fase: Bewustwording. Wat kan Alliander bieden </vt:lpstr>
      <vt:lpstr>Fase: Visievorming. Wat kan Alliander bieden </vt:lpstr>
      <vt:lpstr>Fase: Planvorming: Wat kan Alliander bieden</vt:lpstr>
      <vt:lpstr>Buurtanalyse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2014-01-22T09:42:42Z</dcterms:created>
  <dcterms:modified xsi:type="dcterms:W3CDTF">2018-06-18T14:49:05Z</dcterms:modified>
</cp:coreProperties>
</file>