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0" r:id="rId3"/>
    <p:sldId id="273" r:id="rId4"/>
    <p:sldId id="285" r:id="rId5"/>
    <p:sldId id="283" r:id="rId6"/>
    <p:sldId id="286" r:id="rId7"/>
    <p:sldId id="287" r:id="rId8"/>
    <p:sldId id="268" r:id="rId9"/>
    <p:sldId id="269" r:id="rId10"/>
    <p:sldId id="270" r:id="rId11"/>
    <p:sldId id="279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8" d="100"/>
          <a:sy n="118" d="100"/>
        </p:scale>
        <p:origin x="22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88E99-63B4-4337-B8D7-4A417FA4A541}" type="datetimeFigureOut">
              <a:rPr lang="en-GB" smtClean="0"/>
              <a:t>05/06/2018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58612-147D-432E-AFF7-7078B20273D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27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1200" y="1511559"/>
            <a:ext cx="10800000" cy="19624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91200" y="3531600"/>
            <a:ext cx="10800000" cy="1044000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7" name="Rectangle 14"/>
          <p:cNvSpPr/>
          <p:nvPr userDrawn="1"/>
        </p:nvSpPr>
        <p:spPr>
          <a:xfrm>
            <a:off x="4444041" y="4639851"/>
            <a:ext cx="3303918" cy="69386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3751200" y="5000400"/>
            <a:ext cx="4680000" cy="3384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 algn="ctr">
              <a:buNone/>
              <a:defRPr sz="1600">
                <a:solidFill>
                  <a:schemeClr val="bg1"/>
                </a:solidFill>
              </a:defRPr>
            </a:lvl2pPr>
            <a:lvl3pPr marL="0" indent="0" algn="ctr"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buNone/>
              <a:defRPr sz="1600">
                <a:solidFill>
                  <a:schemeClr val="bg1"/>
                </a:solidFill>
              </a:defRPr>
            </a:lvl4pPr>
            <a:lvl5pPr marL="0" indent="0" algn="ctr">
              <a:buNone/>
              <a:defRPr sz="1600">
                <a:solidFill>
                  <a:schemeClr val="bg1"/>
                </a:solidFill>
              </a:defRPr>
            </a:lvl5pPr>
            <a:lvl6pPr marL="0" indent="0" algn="ctr">
              <a:buNone/>
              <a:defRPr sz="1600">
                <a:solidFill>
                  <a:schemeClr val="bg1"/>
                </a:solidFill>
              </a:defRPr>
            </a:lvl6pPr>
            <a:lvl7pPr marL="0" indent="0" algn="ctr">
              <a:buNone/>
              <a:defRPr sz="1600">
                <a:solidFill>
                  <a:schemeClr val="bg1"/>
                </a:solidFill>
              </a:defRPr>
            </a:lvl7pPr>
            <a:lvl8pPr marL="0" indent="0" algn="ctr">
              <a:buNone/>
              <a:defRPr sz="1600">
                <a:solidFill>
                  <a:schemeClr val="bg1"/>
                </a:solidFill>
              </a:defRPr>
            </a:lvl8pPr>
            <a:lvl9pPr marL="0" indent="0" algn="ctr"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664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agn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1918800"/>
            <a:ext cx="6573600" cy="1886400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nl-NL" noProof="0" dirty="0" smtClean="0"/>
              <a:t/>
            </a:r>
            <a:br>
              <a:rPr lang="nl-NL" noProof="0" dirty="0" smtClean="0"/>
            </a:br>
            <a:r>
              <a:rPr lang="nl-NL" noProof="0" dirty="0" smtClean="0"/>
              <a:t>Zeker Meten!</a:t>
            </a:r>
            <a:endParaRPr lang="nl-NL" noProof="0" dirty="0"/>
          </a:p>
        </p:txBody>
      </p:sp>
      <p:sp>
        <p:nvSpPr>
          <p:cNvPr id="7" name="Rectangle 14"/>
          <p:cNvSpPr/>
          <p:nvPr userDrawn="1"/>
        </p:nvSpPr>
        <p:spPr>
          <a:xfrm>
            <a:off x="831600" y="3985200"/>
            <a:ext cx="3303918" cy="69386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760" y="2851200"/>
            <a:ext cx="246323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097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agn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1918800"/>
            <a:ext cx="6573600" cy="1886400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nl-NL" dirty="0" smtClean="0"/>
              <a:t>Tauw kijkt anders</a:t>
            </a:r>
            <a:endParaRPr lang="nl-NL" dirty="0"/>
          </a:p>
        </p:txBody>
      </p:sp>
      <p:sp>
        <p:nvSpPr>
          <p:cNvPr id="7" name="Rectangle 14"/>
          <p:cNvSpPr/>
          <p:nvPr userDrawn="1"/>
        </p:nvSpPr>
        <p:spPr>
          <a:xfrm>
            <a:off x="831600" y="3985200"/>
            <a:ext cx="3303918" cy="69386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00" y="2901600"/>
            <a:ext cx="307566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37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agn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1918800"/>
            <a:ext cx="6573600" cy="1886400"/>
          </a:xfrm>
        </p:spPr>
        <p:txBody>
          <a:bodyPr anchor="b">
            <a:noAutofit/>
          </a:bodyPr>
          <a:lstStyle>
            <a:lvl1pPr>
              <a:defRPr sz="6000" baseline="0"/>
            </a:lvl1pPr>
          </a:lstStyle>
          <a:p>
            <a:r>
              <a:rPr lang="nl-NL" noProof="0" dirty="0" smtClean="0"/>
              <a:t>Tauw</a:t>
            </a:r>
            <a:br>
              <a:rPr lang="nl-NL" noProof="0" dirty="0" smtClean="0"/>
            </a:br>
            <a:r>
              <a:rPr lang="nl-NL" noProof="0" dirty="0" err="1" smtClean="0"/>
              <a:t>Flexible</a:t>
            </a:r>
            <a:r>
              <a:rPr lang="nl-NL" noProof="0" dirty="0" smtClean="0"/>
              <a:t> </a:t>
            </a:r>
            <a:r>
              <a:rPr lang="nl-NL" noProof="0" dirty="0" err="1" smtClean="0"/>
              <a:t>Solutions</a:t>
            </a:r>
            <a:endParaRPr lang="nl-NL" noProof="0" dirty="0"/>
          </a:p>
        </p:txBody>
      </p:sp>
      <p:sp>
        <p:nvSpPr>
          <p:cNvPr id="7" name="Rectangle 14"/>
          <p:cNvSpPr/>
          <p:nvPr userDrawn="1"/>
        </p:nvSpPr>
        <p:spPr>
          <a:xfrm>
            <a:off x="831600" y="3985200"/>
            <a:ext cx="3303918" cy="69386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6980400" y="2358000"/>
            <a:ext cx="4006800" cy="325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812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3458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12034"/>
            <a:ext cx="9350828" cy="802367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286781"/>
            <a:ext cx="9350828" cy="521198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10000"/>
              </a:lnSpc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buFont typeface="Arial" panose="020B0604020202020204" pitchFamily="34" charset="0"/>
              <a:buChar char="−"/>
              <a:defRPr sz="1600"/>
            </a:lvl5pPr>
            <a:lvl6pPr marL="2514600" indent="-228600">
              <a:lnSpc>
                <a:spcPct val="110000"/>
              </a:lnSpc>
              <a:buFont typeface="Arial" panose="020B0604020202020204" pitchFamily="34" charset="0"/>
              <a:buChar char="−"/>
              <a:defRPr sz="1600"/>
            </a:lvl6pPr>
            <a:lvl7pPr marL="2971800" indent="-228600">
              <a:lnSpc>
                <a:spcPct val="110000"/>
              </a:lnSpc>
              <a:buFont typeface="Arial" panose="020B0604020202020204" pitchFamily="34" charset="0"/>
              <a:buChar char="−"/>
              <a:defRPr sz="1600"/>
            </a:lvl7pPr>
            <a:lvl8pPr marL="3429000" indent="-228600">
              <a:lnSpc>
                <a:spcPct val="110000"/>
              </a:lnSpc>
              <a:buFont typeface="Arial" panose="020B0604020202020204" pitchFamily="34" charset="0"/>
              <a:buChar char="−"/>
              <a:defRPr sz="1600"/>
            </a:lvl8pPr>
            <a:lvl9pPr marL="3886200" indent="-228600">
              <a:lnSpc>
                <a:spcPct val="110000"/>
              </a:lnSpc>
              <a:buFont typeface="Arial" panose="020B0604020202020204" pitchFamily="34" charset="0"/>
              <a:buChar char="−"/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7133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2520000"/>
            <a:ext cx="10800000" cy="3895200"/>
          </a:xfr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720000" y="1978090"/>
            <a:ext cx="10800000" cy="399600"/>
          </a:xfrm>
        </p:spPr>
        <p:txBody>
          <a:bodyPr wrap="square"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021760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Tex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10800000" cy="756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0000" y="2520000"/>
            <a:ext cx="10800000" cy="3507576"/>
          </a:xfr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720000" y="1978090"/>
            <a:ext cx="10800000" cy="399600"/>
          </a:xfrm>
        </p:spPr>
        <p:txBody>
          <a:bodyPr wrap="none"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80711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column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180000"/>
            <a:ext cx="5040000" cy="1080000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0000" y="1980000"/>
            <a:ext cx="5112000" cy="39600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20000" y="2520000"/>
            <a:ext cx="5112000" cy="3895200"/>
          </a:xfr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411830" y="2520000"/>
            <a:ext cx="5112000" cy="3895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 err="1" smtClean="0"/>
              <a:t>Use</a:t>
            </a:r>
            <a:r>
              <a:rPr lang="nl-NL" dirty="0" smtClean="0"/>
              <a:t>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space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pictures, </a:t>
            </a:r>
            <a:r>
              <a:rPr lang="nl-NL" dirty="0" err="1" smtClean="0"/>
              <a:t>charts</a:t>
            </a:r>
            <a:r>
              <a:rPr lang="nl-NL" dirty="0" smtClean="0"/>
              <a:t> or </a:t>
            </a:r>
            <a:r>
              <a:rPr lang="nl-NL" dirty="0" err="1" smtClean="0"/>
              <a:t>schemes</a:t>
            </a:r>
            <a:endParaRPr lang="nl-NL" dirty="0" smtClean="0"/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48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column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180000"/>
            <a:ext cx="5040000" cy="1080000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412339" y="1980000"/>
            <a:ext cx="5112000" cy="39600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720000" y="2520000"/>
            <a:ext cx="5112000" cy="3895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 err="1" smtClean="0"/>
              <a:t>Use</a:t>
            </a:r>
            <a:r>
              <a:rPr lang="nl-NL" dirty="0" smtClean="0"/>
              <a:t>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space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pictures, </a:t>
            </a:r>
            <a:r>
              <a:rPr lang="nl-NL" dirty="0" err="1" smtClean="0"/>
              <a:t>charts</a:t>
            </a:r>
            <a:r>
              <a:rPr lang="nl-NL" dirty="0" smtClean="0"/>
              <a:t> or </a:t>
            </a:r>
            <a:r>
              <a:rPr lang="nl-NL" dirty="0" err="1" smtClean="0"/>
              <a:t>schemes</a:t>
            </a:r>
            <a:endParaRPr lang="nl-NL" dirty="0" smtClean="0"/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412339" y="2520000"/>
            <a:ext cx="5112000" cy="3895200"/>
          </a:xfr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934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2685600"/>
            <a:ext cx="8420400" cy="990661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7" name="Rectangle 14"/>
          <p:cNvSpPr/>
          <p:nvPr userDrawn="1"/>
        </p:nvSpPr>
        <p:spPr>
          <a:xfrm>
            <a:off x="831600" y="3985200"/>
            <a:ext cx="3303918" cy="69386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" y="6246000"/>
            <a:ext cx="382404" cy="36993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806800"/>
            <a:ext cx="490475" cy="47384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0" y="6209560"/>
            <a:ext cx="482161" cy="46969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335200"/>
            <a:ext cx="490475" cy="473848"/>
          </a:xfrm>
          <a:prstGeom prst="rect">
            <a:avLst/>
          </a:prstGeom>
        </p:spPr>
      </p:pic>
      <p:sp>
        <p:nvSpPr>
          <p:cNvPr id="15" name="Tijdelijke aanduiding voor tekst 14"/>
          <p:cNvSpPr>
            <a:spLocks noGrp="1"/>
          </p:cNvSpPr>
          <p:nvPr>
            <p:ph type="body" sz="quarter" idx="10" hasCustomPrompt="1"/>
          </p:nvPr>
        </p:nvSpPr>
        <p:spPr>
          <a:xfrm>
            <a:off x="1180800" y="6303600"/>
            <a:ext cx="4680000" cy="327025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  <a:lvl2pPr marL="459000" indent="0">
              <a:buNone/>
              <a:defRPr sz="1400">
                <a:solidFill>
                  <a:schemeClr val="tx1"/>
                </a:solidFill>
              </a:defRPr>
            </a:lvl2pPr>
            <a:lvl3pPr marL="916200" indent="0">
              <a:buNone/>
              <a:defRPr sz="1400">
                <a:solidFill>
                  <a:schemeClr val="tx1"/>
                </a:solidFill>
              </a:defRPr>
            </a:lvl3pPr>
            <a:lvl4pPr marL="1373400" indent="0">
              <a:buNone/>
              <a:defRPr sz="1400">
                <a:solidFill>
                  <a:schemeClr val="tx1"/>
                </a:solidFill>
              </a:defRPr>
            </a:lvl4pPr>
            <a:lvl5pPr marL="18306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 err="1" smtClean="0"/>
              <a:t>Add</a:t>
            </a:r>
            <a:r>
              <a:rPr lang="nl-NL" dirty="0" smtClean="0"/>
              <a:t> email </a:t>
            </a:r>
            <a:r>
              <a:rPr lang="nl-NL" dirty="0" err="1" smtClean="0"/>
              <a:t>address</a:t>
            </a:r>
            <a:endParaRPr lang="nl-NL" dirty="0"/>
          </a:p>
        </p:txBody>
      </p:sp>
      <p:sp>
        <p:nvSpPr>
          <p:cNvPr id="16" name="Tijdelijke aanduiding voor tekst 14"/>
          <p:cNvSpPr>
            <a:spLocks noGrp="1"/>
          </p:cNvSpPr>
          <p:nvPr>
            <p:ph type="body" sz="quarter" idx="11" hasCustomPrompt="1"/>
          </p:nvPr>
        </p:nvSpPr>
        <p:spPr>
          <a:xfrm>
            <a:off x="1180800" y="5882400"/>
            <a:ext cx="4680000" cy="32702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9000" indent="0">
              <a:buNone/>
              <a:defRPr sz="1400">
                <a:solidFill>
                  <a:schemeClr val="tx1"/>
                </a:solidFill>
              </a:defRPr>
            </a:lvl2pPr>
            <a:lvl3pPr marL="916200" indent="0">
              <a:buNone/>
              <a:defRPr sz="1400">
                <a:solidFill>
                  <a:schemeClr val="tx1"/>
                </a:solidFill>
              </a:defRPr>
            </a:lvl3pPr>
            <a:lvl4pPr marL="1373400" indent="0">
              <a:buNone/>
              <a:defRPr sz="1400">
                <a:solidFill>
                  <a:schemeClr val="tx1"/>
                </a:solidFill>
              </a:defRPr>
            </a:lvl4pPr>
            <a:lvl5pPr marL="18306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phone</a:t>
            </a:r>
            <a:r>
              <a:rPr lang="nl-NL" dirty="0" smtClean="0"/>
              <a:t> </a:t>
            </a:r>
            <a:r>
              <a:rPr lang="nl-NL" dirty="0" err="1" smtClean="0"/>
              <a:t>number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12" name="Tijdelijke aanduiding voor tekst 14"/>
          <p:cNvSpPr>
            <a:spLocks noGrp="1"/>
          </p:cNvSpPr>
          <p:nvPr>
            <p:ph type="body" sz="quarter" idx="12" hasCustomPrompt="1"/>
          </p:nvPr>
        </p:nvSpPr>
        <p:spPr>
          <a:xfrm>
            <a:off x="1180800" y="5428800"/>
            <a:ext cx="4680000" cy="3708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9000" indent="0">
              <a:buNone/>
              <a:defRPr sz="1400">
                <a:solidFill>
                  <a:schemeClr val="tx1"/>
                </a:solidFill>
              </a:defRPr>
            </a:lvl2pPr>
            <a:lvl3pPr marL="916200" indent="0">
              <a:buNone/>
              <a:defRPr sz="1400">
                <a:solidFill>
                  <a:schemeClr val="tx1"/>
                </a:solidFill>
              </a:defRPr>
            </a:lvl3pPr>
            <a:lvl4pPr marL="1373400" indent="0">
              <a:buNone/>
              <a:defRPr sz="1400">
                <a:solidFill>
                  <a:schemeClr val="tx1"/>
                </a:solidFill>
              </a:defRPr>
            </a:lvl4pPr>
            <a:lvl5pPr marL="18306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 err="1" smtClean="0"/>
              <a:t>Add</a:t>
            </a:r>
            <a:r>
              <a:rPr lang="nl-NL" dirty="0" smtClean="0"/>
              <a:t> name </a:t>
            </a:r>
            <a:endParaRPr lang="nl-NL" dirty="0"/>
          </a:p>
        </p:txBody>
      </p:sp>
      <p:sp>
        <p:nvSpPr>
          <p:cNvPr id="14" name="Tijdelijke aanduiding vo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782161" y="6303600"/>
            <a:ext cx="4680000" cy="32702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9000" indent="0">
              <a:buNone/>
              <a:defRPr sz="1400">
                <a:solidFill>
                  <a:schemeClr val="tx1"/>
                </a:solidFill>
              </a:defRPr>
            </a:lvl2pPr>
            <a:lvl3pPr marL="916200" indent="0">
              <a:buNone/>
              <a:defRPr sz="1400">
                <a:solidFill>
                  <a:schemeClr val="tx1"/>
                </a:solidFill>
              </a:defRPr>
            </a:lvl3pPr>
            <a:lvl4pPr marL="1373400" indent="0">
              <a:buNone/>
              <a:defRPr sz="1400">
                <a:solidFill>
                  <a:schemeClr val="tx1"/>
                </a:solidFill>
              </a:defRPr>
            </a:lvl4pPr>
            <a:lvl5pPr marL="18306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 err="1" smtClean="0"/>
              <a:t>Add</a:t>
            </a:r>
            <a:r>
              <a:rPr lang="nl-NL" dirty="0" smtClean="0"/>
              <a:t> web </a:t>
            </a:r>
            <a:r>
              <a:rPr lang="nl-NL" dirty="0" err="1" smtClean="0"/>
              <a:t>address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974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1200" y="2685600"/>
            <a:ext cx="10800000" cy="10152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6" name="Rectangle 14"/>
          <p:cNvSpPr/>
          <p:nvPr userDrawn="1"/>
        </p:nvSpPr>
        <p:spPr>
          <a:xfrm>
            <a:off x="4438800" y="3985200"/>
            <a:ext cx="3303918" cy="69386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479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agn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1918800"/>
            <a:ext cx="6573600" cy="1886400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nl-NL" dirty="0" smtClean="0"/>
              <a:t>Tauw takes care</a:t>
            </a:r>
            <a:endParaRPr lang="nl-NL" dirty="0"/>
          </a:p>
        </p:txBody>
      </p:sp>
      <p:sp>
        <p:nvSpPr>
          <p:cNvPr id="7" name="Rectangle 14"/>
          <p:cNvSpPr/>
          <p:nvPr userDrawn="1"/>
        </p:nvSpPr>
        <p:spPr>
          <a:xfrm>
            <a:off x="831600" y="3985200"/>
            <a:ext cx="3303918" cy="69386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00" y="2422800"/>
            <a:ext cx="3973675" cy="298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agn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1918800"/>
            <a:ext cx="6573600" cy="1886400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nl-NL" dirty="0" smtClean="0"/>
              <a:t>Samenwerken</a:t>
            </a:r>
            <a:br>
              <a:rPr lang="nl-NL" dirty="0" smtClean="0"/>
            </a:br>
            <a:r>
              <a:rPr lang="nl-NL" dirty="0" smtClean="0"/>
              <a:t>met water</a:t>
            </a:r>
            <a:endParaRPr lang="nl-NL" dirty="0"/>
          </a:p>
        </p:txBody>
      </p:sp>
      <p:sp>
        <p:nvSpPr>
          <p:cNvPr id="7" name="Rectangle 14"/>
          <p:cNvSpPr/>
          <p:nvPr userDrawn="1"/>
        </p:nvSpPr>
        <p:spPr>
          <a:xfrm>
            <a:off x="831600" y="3985200"/>
            <a:ext cx="3303918" cy="69386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400" y="2358000"/>
            <a:ext cx="4006800" cy="325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980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65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20000" y="180000"/>
            <a:ext cx="5040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0000" y="1978090"/>
            <a:ext cx="10800000" cy="4437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</a:p>
          <a:p>
            <a:pPr lvl="5"/>
            <a:r>
              <a:rPr lang="nl-NL" dirty="0" smtClean="0"/>
              <a:t>6</a:t>
            </a:r>
          </a:p>
          <a:p>
            <a:pPr lvl="6"/>
            <a:r>
              <a:rPr lang="nl-NL" dirty="0" smtClean="0"/>
              <a:t>7</a:t>
            </a:r>
          </a:p>
          <a:p>
            <a:pPr lvl="7"/>
            <a:r>
              <a:rPr lang="nl-NL" dirty="0" smtClean="0"/>
              <a:t>8</a:t>
            </a:r>
          </a:p>
          <a:p>
            <a:pPr lvl="8"/>
            <a:r>
              <a:rPr lang="nl-NL" dirty="0" smtClean="0"/>
              <a:t>9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622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3" r:id="rId4"/>
    <p:sldLayoutId id="2147483667" r:id="rId5"/>
    <p:sldLayoutId id="2147483651" r:id="rId6"/>
    <p:sldLayoutId id="2147483654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0" r:id="rId13"/>
    <p:sldLayoutId id="2147483668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0400" indent="-230400" algn="l" defTabSz="914400" rtl="0" eaLnBrk="1" latinLnBrk="0" hangingPunct="1">
        <a:lnSpc>
          <a:spcPct val="100000"/>
        </a:lnSpc>
        <a:spcBef>
          <a:spcPts val="200"/>
        </a:spcBef>
        <a:spcAft>
          <a:spcPts val="300"/>
        </a:spcAft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7600" indent="-228600" algn="l" defTabSz="914400" rtl="0" eaLnBrk="1" latinLnBrk="0" hangingPunct="1">
        <a:lnSpc>
          <a:spcPct val="100000"/>
        </a:lnSpc>
        <a:spcBef>
          <a:spcPts val="2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28600" algn="l" defTabSz="914400" rtl="0" eaLnBrk="1" latinLnBrk="0" hangingPunct="1">
        <a:lnSpc>
          <a:spcPct val="100000"/>
        </a:lnSpc>
        <a:spcBef>
          <a:spcPts val="2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28600" algn="l" defTabSz="914400" rtl="0" eaLnBrk="1" latinLnBrk="0" hangingPunct="1">
        <a:lnSpc>
          <a:spcPct val="100000"/>
        </a:lnSpc>
        <a:spcBef>
          <a:spcPts val="2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00" indent="-228600" algn="l" defTabSz="914400" rtl="0" eaLnBrk="1" latinLnBrk="0" hangingPunct="1">
        <a:lnSpc>
          <a:spcPct val="100000"/>
        </a:lnSpc>
        <a:spcBef>
          <a:spcPts val="2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400" indent="-228600" algn="l" defTabSz="914400" rtl="0" eaLnBrk="1" latinLnBrk="0" hangingPunct="1">
        <a:lnSpc>
          <a:spcPct val="100000"/>
        </a:lnSpc>
        <a:spcBef>
          <a:spcPts val="2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3600" indent="-228600" algn="l" defTabSz="914400" rtl="0" eaLnBrk="1" latinLnBrk="0" hangingPunct="1">
        <a:lnSpc>
          <a:spcPct val="100000"/>
        </a:lnSpc>
        <a:spcBef>
          <a:spcPts val="2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30800" indent="-228600" algn="l" defTabSz="914400" rtl="0" eaLnBrk="1" latinLnBrk="0" hangingPunct="1">
        <a:lnSpc>
          <a:spcPct val="100000"/>
        </a:lnSpc>
        <a:spcBef>
          <a:spcPts val="2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000" indent="-228600" algn="l" defTabSz="914400" rtl="0" eaLnBrk="1" latinLnBrk="0" hangingPunct="1">
        <a:lnSpc>
          <a:spcPct val="100000"/>
        </a:lnSpc>
        <a:spcBef>
          <a:spcPts val="2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2qBcwbbnKMs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simon.bos@tauw.com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TGndvRxog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youtu.be/oD--zAP_tH8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Omgevingswarmte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De kansen van ‘eigen’ warmte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51200" y="5000400"/>
            <a:ext cx="4680000" cy="890602"/>
          </a:xfrm>
        </p:spPr>
        <p:txBody>
          <a:bodyPr/>
          <a:lstStyle/>
          <a:p>
            <a:r>
              <a:rPr lang="nl-NL" dirty="0" smtClean="0"/>
              <a:t>De lokale warmte benutten voor de lokale vraag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147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Wezep</a:t>
            </a:r>
            <a:r>
              <a:rPr lang="nl-NL" dirty="0" smtClean="0"/>
              <a:t>, zwembad Veldkamp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6773" y="1432748"/>
            <a:ext cx="8428038" cy="444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47378" y="40920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850215" y="1479832"/>
          <a:ext cx="4311942" cy="1458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Visio" r:id="rId4" imgW="7269385" imgH="2445984" progId="Visio.Drawing.15">
                  <p:embed/>
                </p:oleObj>
              </mc:Choice>
              <mc:Fallback>
                <p:oleObj name="Visio" r:id="rId4" imgW="7269385" imgH="2445984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0215" y="1479832"/>
                        <a:ext cx="4311942" cy="1458045"/>
                      </a:xfrm>
                      <a:prstGeom prst="rect">
                        <a:avLst/>
                      </a:prstGeom>
                      <a:solidFill>
                        <a:srgbClr val="FFFFFF">
                          <a:alpha val="74902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3151094" y="6037730"/>
            <a:ext cx="5109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Besparing: 230.000 m</a:t>
            </a:r>
            <a:r>
              <a:rPr lang="nl-NL" sz="20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gas; 410 ton CO</a:t>
            </a:r>
            <a:r>
              <a:rPr lang="nl-NL" sz="2000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270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Van kans naar project</a:t>
            </a:r>
            <a:endParaRPr lang="en-US" dirty="0"/>
          </a:p>
        </p:txBody>
      </p:sp>
      <p:pic>
        <p:nvPicPr>
          <p:cNvPr id="3" name="2qBcwbbnKM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7882" y="1791119"/>
            <a:ext cx="8802355" cy="49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1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Contact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simon.bos@tauw.com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+31 65 11 99 65 8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 smtClean="0"/>
              <a:t>Simon  Bos</a:t>
            </a:r>
            <a:endParaRPr lang="nl-NL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www.tauw.nl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129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999" y="180000"/>
            <a:ext cx="6012573" cy="1080000"/>
          </a:xfrm>
        </p:spPr>
        <p:txBody>
          <a:bodyPr/>
          <a:lstStyle/>
          <a:p>
            <a:r>
              <a:rPr lang="nl-NL" dirty="0" smtClean="0"/>
              <a:t>Wat is Omgevingswarmte?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74" y="1793153"/>
            <a:ext cx="7177635" cy="4967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581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is riothermie?</a:t>
            </a:r>
            <a:endParaRPr lang="nl-NL" dirty="0"/>
          </a:p>
        </p:txBody>
      </p:sp>
      <p:pic>
        <p:nvPicPr>
          <p:cNvPr id="5" name="sTGndvRxog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49258" y="1739105"/>
            <a:ext cx="8992363" cy="505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9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werkt riothermie?</a:t>
            </a:r>
            <a:endParaRPr lang="nl-NL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" t="3587" r="3041" b="2936"/>
          <a:stretch/>
        </p:blipFill>
        <p:spPr bwMode="auto">
          <a:xfrm>
            <a:off x="6007875" y="2055075"/>
            <a:ext cx="5434481" cy="3283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1206817_Riothermie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1" b="27992"/>
          <a:stretch>
            <a:fillRect/>
          </a:stretch>
        </p:blipFill>
        <p:spPr bwMode="auto">
          <a:xfrm>
            <a:off x="543802" y="2055074"/>
            <a:ext cx="4917914" cy="3933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89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66712"/>
            <a:ext cx="8626302" cy="1080000"/>
          </a:xfrm>
        </p:spPr>
        <p:txBody>
          <a:bodyPr>
            <a:normAutofit/>
          </a:bodyPr>
          <a:lstStyle/>
          <a:p>
            <a:r>
              <a:rPr lang="nl-NL" dirty="0" smtClean="0"/>
              <a:t>Potentie vaststellen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845" y="1787808"/>
            <a:ext cx="9570851" cy="4929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63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Systemen</a:t>
            </a:r>
            <a:endParaRPr lang="nl-NL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58" y="1843750"/>
            <a:ext cx="6530099" cy="4242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243" y="1260000"/>
            <a:ext cx="3802754" cy="2141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243" y="3772929"/>
            <a:ext cx="3818590" cy="2150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739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Riothermie Nederland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165" y="733166"/>
            <a:ext cx="4820873" cy="5713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90488" y="1286472"/>
            <a:ext cx="23342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smtClean="0"/>
              <a:t>Zwembad Papiermolen Groningen</a:t>
            </a:r>
            <a:endParaRPr lang="nl-NL" sz="1100" dirty="0"/>
          </a:p>
        </p:txBody>
      </p:sp>
      <p:sp>
        <p:nvSpPr>
          <p:cNvPr id="11" name="Oval 10"/>
          <p:cNvSpPr/>
          <p:nvPr/>
        </p:nvSpPr>
        <p:spPr>
          <a:xfrm>
            <a:off x="5902670" y="2414687"/>
            <a:ext cx="115329" cy="1318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l 11"/>
          <p:cNvSpPr/>
          <p:nvPr/>
        </p:nvSpPr>
        <p:spPr>
          <a:xfrm>
            <a:off x="7232824" y="1506154"/>
            <a:ext cx="115329" cy="1318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Box 12"/>
          <p:cNvSpPr txBox="1"/>
          <p:nvPr/>
        </p:nvSpPr>
        <p:spPr>
          <a:xfrm>
            <a:off x="5902670" y="2195005"/>
            <a:ext cx="1462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smtClean="0"/>
              <a:t>Zwembad ‘t Bun Urk</a:t>
            </a:r>
            <a:endParaRPr lang="nl-NL" sz="1100" dirty="0"/>
          </a:p>
        </p:txBody>
      </p:sp>
      <p:sp>
        <p:nvSpPr>
          <p:cNvPr id="14" name="Oval 13"/>
          <p:cNvSpPr/>
          <p:nvPr/>
        </p:nvSpPr>
        <p:spPr>
          <a:xfrm>
            <a:off x="5407272" y="3589980"/>
            <a:ext cx="115329" cy="1318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Box 14"/>
          <p:cNvSpPr txBox="1"/>
          <p:nvPr/>
        </p:nvSpPr>
        <p:spPr>
          <a:xfrm>
            <a:off x="5489943" y="3603195"/>
            <a:ext cx="2114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smtClean="0"/>
              <a:t>Zwembad Brandenburg De Bilt</a:t>
            </a:r>
            <a:endParaRPr lang="nl-NL" sz="1100" dirty="0"/>
          </a:p>
        </p:txBody>
      </p:sp>
      <p:sp>
        <p:nvSpPr>
          <p:cNvPr id="16" name="Oval 15"/>
          <p:cNvSpPr/>
          <p:nvPr/>
        </p:nvSpPr>
        <p:spPr>
          <a:xfrm>
            <a:off x="3829726" y="5233429"/>
            <a:ext cx="115329" cy="1318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xtBox 16"/>
          <p:cNvSpPr txBox="1"/>
          <p:nvPr/>
        </p:nvSpPr>
        <p:spPr>
          <a:xfrm>
            <a:off x="3941067" y="5168527"/>
            <a:ext cx="1523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smtClean="0"/>
              <a:t>Appartementen Goes</a:t>
            </a:r>
            <a:endParaRPr lang="nl-NL" sz="1100" dirty="0"/>
          </a:p>
        </p:txBody>
      </p:sp>
      <p:sp>
        <p:nvSpPr>
          <p:cNvPr id="18" name="Oval 17"/>
          <p:cNvSpPr/>
          <p:nvPr/>
        </p:nvSpPr>
        <p:spPr>
          <a:xfrm>
            <a:off x="4591313" y="2988918"/>
            <a:ext cx="115329" cy="1318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xtBox 18"/>
          <p:cNvSpPr txBox="1"/>
          <p:nvPr/>
        </p:nvSpPr>
        <p:spPr>
          <a:xfrm>
            <a:off x="2568730" y="2748214"/>
            <a:ext cx="27446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Schoolgebouw </a:t>
            </a:r>
            <a:r>
              <a:rPr lang="nl-NL" sz="1100" dirty="0" err="1" smtClean="0"/>
              <a:t>Vellesan</a:t>
            </a:r>
            <a:r>
              <a:rPr lang="nl-NL" sz="1100" dirty="0" smtClean="0"/>
              <a:t> Velsen</a:t>
            </a:r>
            <a:endParaRPr lang="nl-NL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6933327" y="2748214"/>
            <a:ext cx="18806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smtClean="0"/>
              <a:t>Zwembad </a:t>
            </a:r>
            <a:r>
              <a:rPr lang="nl-NL" sz="1100" dirty="0" err="1" smtClean="0"/>
              <a:t>Tijenraan</a:t>
            </a:r>
            <a:r>
              <a:rPr lang="nl-NL" sz="1100" dirty="0" smtClean="0"/>
              <a:t> Raalte</a:t>
            </a:r>
            <a:endParaRPr lang="nl-NL" sz="1100" dirty="0"/>
          </a:p>
        </p:txBody>
      </p:sp>
      <p:sp>
        <p:nvSpPr>
          <p:cNvPr id="21" name="Oval 20"/>
          <p:cNvSpPr/>
          <p:nvPr/>
        </p:nvSpPr>
        <p:spPr>
          <a:xfrm>
            <a:off x="6823388" y="2832196"/>
            <a:ext cx="115329" cy="1318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xtBox 21"/>
          <p:cNvSpPr txBox="1"/>
          <p:nvPr/>
        </p:nvSpPr>
        <p:spPr>
          <a:xfrm>
            <a:off x="6502439" y="3008433"/>
            <a:ext cx="1949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smtClean="0"/>
              <a:t>Zwembad Veldkamp </a:t>
            </a:r>
            <a:r>
              <a:rPr lang="nl-NL" sz="1100" dirty="0" err="1" smtClean="0"/>
              <a:t>Wezep</a:t>
            </a:r>
            <a:endParaRPr lang="nl-NL" sz="1100" dirty="0"/>
          </a:p>
        </p:txBody>
      </p:sp>
      <p:sp>
        <p:nvSpPr>
          <p:cNvPr id="23" name="Oval 22"/>
          <p:cNvSpPr/>
          <p:nvPr/>
        </p:nvSpPr>
        <p:spPr>
          <a:xfrm>
            <a:off x="6397473" y="2994338"/>
            <a:ext cx="115329" cy="1318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/>
          <p:cNvSpPr/>
          <p:nvPr/>
        </p:nvSpPr>
        <p:spPr>
          <a:xfrm>
            <a:off x="4243390" y="3721786"/>
            <a:ext cx="115329" cy="1318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xtBox 24"/>
          <p:cNvSpPr txBox="1"/>
          <p:nvPr/>
        </p:nvSpPr>
        <p:spPr>
          <a:xfrm>
            <a:off x="2231233" y="3457015"/>
            <a:ext cx="27446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Woonwijk Delft, </a:t>
            </a:r>
            <a:r>
              <a:rPr lang="nl-NL" sz="1100" dirty="0" err="1" smtClean="0"/>
              <a:t>Harnaschpolder</a:t>
            </a:r>
            <a:endParaRPr lang="nl-NL" sz="1100" dirty="0"/>
          </a:p>
        </p:txBody>
      </p:sp>
      <p:sp>
        <p:nvSpPr>
          <p:cNvPr id="26" name="Oval 25"/>
          <p:cNvSpPr/>
          <p:nvPr/>
        </p:nvSpPr>
        <p:spPr>
          <a:xfrm>
            <a:off x="6281479" y="3325209"/>
            <a:ext cx="115329" cy="1318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extBox 26"/>
          <p:cNvSpPr txBox="1"/>
          <p:nvPr/>
        </p:nvSpPr>
        <p:spPr>
          <a:xfrm>
            <a:off x="6425661" y="3325209"/>
            <a:ext cx="27446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Kantoor Waterschap, Apeldoorn</a:t>
            </a:r>
            <a:endParaRPr lang="nl-NL" sz="1100" dirty="0"/>
          </a:p>
        </p:txBody>
      </p:sp>
      <p:sp>
        <p:nvSpPr>
          <p:cNvPr id="28" name="TextBox 14"/>
          <p:cNvSpPr txBox="1"/>
          <p:nvPr/>
        </p:nvSpPr>
        <p:spPr>
          <a:xfrm>
            <a:off x="5836552" y="4297761"/>
            <a:ext cx="23439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smtClean="0"/>
              <a:t>Zwembad </a:t>
            </a:r>
            <a:r>
              <a:rPr lang="nl-NL" sz="1100" dirty="0" err="1" smtClean="0"/>
              <a:t>Kwekkelstein</a:t>
            </a:r>
            <a:r>
              <a:rPr lang="nl-NL" sz="1100" dirty="0" smtClean="0"/>
              <a:t> Rosmalen</a:t>
            </a:r>
            <a:endParaRPr lang="nl-NL" sz="1100" dirty="0"/>
          </a:p>
        </p:txBody>
      </p:sp>
      <p:sp>
        <p:nvSpPr>
          <p:cNvPr id="29" name="Oval 13"/>
          <p:cNvSpPr/>
          <p:nvPr/>
        </p:nvSpPr>
        <p:spPr>
          <a:xfrm>
            <a:off x="5713421" y="4373558"/>
            <a:ext cx="115329" cy="1318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074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Zwembad ‘t Bun op Urk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762" y="1438997"/>
            <a:ext cx="3882005" cy="2183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595" y="2431845"/>
            <a:ext cx="3578180" cy="2671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819" y="3941783"/>
            <a:ext cx="3278087" cy="2317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kstvak 6"/>
          <p:cNvSpPr txBox="1"/>
          <p:nvPr/>
        </p:nvSpPr>
        <p:spPr>
          <a:xfrm>
            <a:off x="5934635" y="5674659"/>
            <a:ext cx="340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Besparing: </a:t>
            </a:r>
            <a:r>
              <a:rPr lang="nl-NL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165.000 </a:t>
            </a:r>
            <a:r>
              <a:rPr lang="nl-N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nl-NL" sz="20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</a:t>
            </a:r>
          </a:p>
          <a:p>
            <a:r>
              <a:rPr lang="nl-N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  <a:r>
              <a:rPr lang="nl-NL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310 </a:t>
            </a:r>
            <a:r>
              <a:rPr lang="nl-N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 CO</a:t>
            </a:r>
            <a:r>
              <a:rPr lang="nl-NL" sz="2000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6180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Gemeente Velsen, </a:t>
            </a:r>
            <a:r>
              <a:rPr lang="nl-NL" altLang="en-US" dirty="0" err="1"/>
              <a:t>Vellesan</a:t>
            </a:r>
            <a:r>
              <a:rPr lang="nl-NL" altLang="en-US" dirty="0"/>
              <a:t> </a:t>
            </a:r>
            <a:r>
              <a:rPr lang="nl-NL" altLang="en-US" dirty="0" smtClean="0"/>
              <a:t>College</a:t>
            </a:r>
            <a:endParaRPr lang="en-US" dirty="0"/>
          </a:p>
        </p:txBody>
      </p:sp>
      <p:pic>
        <p:nvPicPr>
          <p:cNvPr id="5" name="Picture 2" descr="41A3234A43C6C944A57BA89E68C8F481@Velse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865" y="1375150"/>
            <a:ext cx="4809993" cy="4500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204" y="1388597"/>
            <a:ext cx="2152650" cy="4471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kstvak 3"/>
          <p:cNvSpPr txBox="1"/>
          <p:nvPr/>
        </p:nvSpPr>
        <p:spPr>
          <a:xfrm>
            <a:off x="3164541" y="6024282"/>
            <a:ext cx="5109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Besparing: 13.000 m</a:t>
            </a:r>
            <a:r>
              <a:rPr lang="nl-NL" sz="20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gas; 23 ton CO</a:t>
            </a:r>
            <a:r>
              <a:rPr lang="nl-NL" sz="2000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3545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E6007E"/>
      </a:dk1>
      <a:lt1>
        <a:sysClr val="window" lastClr="FFFFFF"/>
      </a:lt1>
      <a:dk2>
        <a:srgbClr val="0070C0"/>
      </a:dk2>
      <a:lt2>
        <a:srgbClr val="F8F8F8"/>
      </a:lt2>
      <a:accent1>
        <a:srgbClr val="E6007E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E6007E"/>
      </a:hlink>
      <a:folHlink>
        <a:srgbClr val="E6007E"/>
      </a:folHlink>
    </a:clrScheme>
    <a:fontScheme name="Tau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uw.potx" id="{77926ABD-C2A6-4A51-A5A1-17C52E02A5CD}" vid="{86E87E80-9D7C-4AD6-9DA0-E932D8B10AB6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Tauw</Template>
  <TotalTime>363</TotalTime>
  <Words>121</Words>
  <Application>Microsoft Office PowerPoint</Application>
  <PresentationFormat>Breedbeeld</PresentationFormat>
  <Paragraphs>32</Paragraphs>
  <Slides>12</Slides>
  <Notes>0</Notes>
  <HiddenSlides>0</HiddenSlides>
  <MMClips>2</MMClips>
  <ScaleCrop>false</ScaleCrop>
  <HeadingPairs>
    <vt:vector size="8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Kantoorthema</vt:lpstr>
      <vt:lpstr>Visio</vt:lpstr>
      <vt:lpstr>Omgevingswarmte</vt:lpstr>
      <vt:lpstr>Wat is Omgevingswarmte?</vt:lpstr>
      <vt:lpstr>Wat is riothermie?</vt:lpstr>
      <vt:lpstr>Hoe werkt riothermie?</vt:lpstr>
      <vt:lpstr>Potentie vaststellen</vt:lpstr>
      <vt:lpstr>Systemen</vt:lpstr>
      <vt:lpstr>Riothermie Nederland</vt:lpstr>
      <vt:lpstr>Zwembad ‘t Bun op Urk</vt:lpstr>
      <vt:lpstr>Gemeente Velsen, Vellesan College</vt:lpstr>
      <vt:lpstr>Wezep, zwembad Veldkamp</vt:lpstr>
      <vt:lpstr>Van kans naar project</vt:lpstr>
      <vt:lpstr>Contact</vt:lpstr>
    </vt:vector>
  </TitlesOfParts>
  <Company>Tauw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Riothermie</dc:title>
  <dc:creator>Bos, Simon</dc:creator>
  <cp:lastModifiedBy>Bos, Simon</cp:lastModifiedBy>
  <cp:revision>20</cp:revision>
  <dcterms:created xsi:type="dcterms:W3CDTF">2018-01-11T07:38:09Z</dcterms:created>
  <dcterms:modified xsi:type="dcterms:W3CDTF">2018-06-05T09:13:10Z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Dialog">
    <vt:lpwstr>-1</vt:lpwstr>
  </property>
</Properties>
</file>