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626" r:id="rId2"/>
    <p:sldId id="1020" r:id="rId3"/>
    <p:sldId id="408" r:id="rId4"/>
    <p:sldId id="415" r:id="rId5"/>
    <p:sldId id="301" r:id="rId6"/>
    <p:sldId id="399" r:id="rId7"/>
    <p:sldId id="970" r:id="rId8"/>
    <p:sldId id="993" r:id="rId9"/>
    <p:sldId id="971" r:id="rId10"/>
    <p:sldId id="995" r:id="rId11"/>
    <p:sldId id="996" r:id="rId12"/>
    <p:sldId id="998" r:id="rId13"/>
    <p:sldId id="999" r:id="rId14"/>
    <p:sldId id="1015" r:id="rId15"/>
    <p:sldId id="1000" r:id="rId16"/>
    <p:sldId id="1002" r:id="rId17"/>
    <p:sldId id="268" r:id="rId18"/>
    <p:sldId id="260" r:id="rId19"/>
    <p:sldId id="270" r:id="rId20"/>
    <p:sldId id="442" r:id="rId21"/>
    <p:sldId id="1021" r:id="rId22"/>
    <p:sldId id="1010" r:id="rId23"/>
    <p:sldId id="987" r:id="rId24"/>
    <p:sldId id="1018" r:id="rId25"/>
    <p:sldId id="400" r:id="rId26"/>
    <p:sldId id="686" r:id="rId27"/>
    <p:sldId id="676" r:id="rId28"/>
    <p:sldId id="681" r:id="rId29"/>
    <p:sldId id="396" r:id="rId30"/>
    <p:sldId id="1022" r:id="rId31"/>
    <p:sldId id="1023" r:id="rId32"/>
    <p:sldId id="1017" r:id="rId33"/>
    <p:sldId id="981" r:id="rId34"/>
  </p:sldIdLst>
  <p:sldSz cx="9144000" cy="5143500" type="screen16x9"/>
  <p:notesSz cx="9872663" cy="6797675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rank Diependaal" initials="FD" lastIdx="1" clrIdx="0">
    <p:extLst>
      <p:ext uri="{19B8F6BF-5375-455C-9EA6-DF929625EA0E}">
        <p15:presenceInfo xmlns:p15="http://schemas.microsoft.com/office/powerpoint/2012/main" userId="S-1-5-21-2041518635-2414682266-2474647769-153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27C"/>
    <a:srgbClr val="00A7E5"/>
    <a:srgbClr val="FFC000"/>
    <a:srgbClr val="FFFFFF"/>
    <a:srgbClr val="92278F"/>
    <a:srgbClr val="CAE090"/>
    <a:srgbClr val="96C222"/>
    <a:srgbClr val="144176"/>
    <a:srgbClr val="89A0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Stijl, thema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Stijl, thema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3296810-A885-4BE3-A3E7-6D5BEEA58F35}" styleName="Stijl, gemiddeld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E9639D4-E3E2-4D34-9284-5A2195B3D0D7}" styleName="Stijl, lich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35758FB7-9AC5-4552-8A53-C91805E547FA}" styleName="Stijl, thema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27F97BB-C833-4FB7-BDE5-3F7075034690}" styleName="Stijl, thema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841" autoAdjust="0"/>
    <p:restoredTop sz="80474" autoAdjust="0"/>
  </p:normalViewPr>
  <p:slideViewPr>
    <p:cSldViewPr>
      <p:cViewPr varScale="1">
        <p:scale>
          <a:sx n="81" d="100"/>
          <a:sy n="81" d="100"/>
        </p:scale>
        <p:origin x="192" y="4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154" cy="3414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5592796" y="0"/>
            <a:ext cx="4278154" cy="3414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A14BA7-8BFA-4F39-84F3-BF4D9AFD0886}" type="datetimeFigureOut">
              <a:rPr lang="nl-NL" smtClean="0"/>
              <a:t>06-06-18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6456219"/>
            <a:ext cx="4278154" cy="3414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5592796" y="6456219"/>
            <a:ext cx="4278154" cy="3414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A3A606-C821-421A-8191-D7E1CB7C611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04990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154" cy="3414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592796" y="0"/>
            <a:ext cx="4278154" cy="3414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6DEF0B-3053-4E18-B41A-F7C0C87E1A94}" type="datetimeFigureOut">
              <a:rPr lang="nl-NL" smtClean="0"/>
              <a:t>06-06-18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2897188" y="849313"/>
            <a:ext cx="4078287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87267" y="3271382"/>
            <a:ext cx="7898130" cy="267658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6456219"/>
            <a:ext cx="4278154" cy="3414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592796" y="6456219"/>
            <a:ext cx="4278154" cy="3414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320495-4B1A-4994-B7ED-97734B46567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0890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Mijn</a:t>
            </a:r>
            <a:r>
              <a:rPr lang="nl-NL" baseline="0" dirty="0"/>
              <a:t>  naam is:</a:t>
            </a:r>
          </a:p>
          <a:p>
            <a:r>
              <a:rPr lang="nl-NL" baseline="0" dirty="0"/>
              <a:t>Kantelpunt klimaattop Parijs</a:t>
            </a:r>
          </a:p>
          <a:p>
            <a:r>
              <a:rPr lang="nl-NL" baseline="0" dirty="0">
                <a:sym typeface="Wingdings" pitchFamily="2" charset="2"/>
              </a:rPr>
              <a:t>Vertaling woonagenda  versnellingsagenda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aseline="0" dirty="0"/>
              <a:t>Van label B naar CO2 neutraal </a:t>
            </a:r>
            <a:r>
              <a:rPr lang="nl-NL" baseline="0" dirty="0">
                <a:sym typeface="Wingdings" pitchFamily="2" charset="2"/>
              </a:rPr>
              <a:t> logisch</a:t>
            </a:r>
          </a:p>
          <a:p>
            <a:r>
              <a:rPr lang="nl-NL" baseline="0" dirty="0"/>
              <a:t>Coalitie duurzaamheid inmiddels 50 </a:t>
            </a:r>
            <a:r>
              <a:rPr lang="nl-NL" baseline="0" dirty="0" err="1"/>
              <a:t>copos</a:t>
            </a:r>
            <a:endParaRPr lang="nl-NL" baseline="0" dirty="0"/>
          </a:p>
          <a:p>
            <a:r>
              <a:rPr lang="nl-NL" baseline="0" dirty="0"/>
              <a:t>Routekaart</a:t>
            </a:r>
          </a:p>
          <a:p>
            <a:r>
              <a:rPr lang="nl-NL" baseline="0" dirty="0"/>
              <a:t>Landelijkbeeld</a:t>
            </a:r>
          </a:p>
          <a:p>
            <a:r>
              <a:rPr lang="nl-NL" baseline="0" dirty="0" err="1"/>
              <a:t>Finanicele</a:t>
            </a:r>
            <a:r>
              <a:rPr lang="nl-NL" baseline="0" dirty="0"/>
              <a:t> opgave deel van de oplossing in NOM EPV</a:t>
            </a:r>
          </a:p>
          <a:p>
            <a:r>
              <a:rPr lang="nl-NL" baseline="0" dirty="0"/>
              <a:t>Hoe dan</a:t>
            </a:r>
          </a:p>
          <a:p>
            <a:r>
              <a:rPr lang="nl-NL" baseline="0" dirty="0"/>
              <a:t>Hoe verder de verschillende rollen</a:t>
            </a:r>
          </a:p>
          <a:p>
            <a:endParaRPr lang="nl-NL" baseline="0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66C25-4BC7-714F-BD28-D47EC31745C0}" type="slidenum">
              <a:rPr lang="nl-NL" smtClean="0"/>
              <a:pPr/>
              <a:t>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678977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/>
              <a:t>Hoe zien die 4 scenario’s eruit?</a:t>
            </a:r>
          </a:p>
          <a:p>
            <a:r>
              <a:rPr lang="nl-NL" b="1" dirty="0"/>
              <a:t>1, 2 3 en 4 Later ABCD</a:t>
            </a:r>
          </a:p>
          <a:p>
            <a:r>
              <a:rPr lang="nl-NL" b="1" dirty="0"/>
              <a:t>Schema laat zien 3 kolommen opwekking in scenario in %, CO2 besparing in % en hoeveelheid duurzame energie er </a:t>
            </a:r>
            <a:r>
              <a:rPr lang="nl-NL" b="1" dirty="0" err="1"/>
              <a:t>exter</a:t>
            </a:r>
            <a:r>
              <a:rPr lang="nl-NL" b="1" dirty="0"/>
              <a:t> opgewekt dient te worden.</a:t>
            </a:r>
          </a:p>
        </p:txBody>
      </p:sp>
    </p:spTree>
    <p:extLst>
      <p:ext uri="{BB962C8B-B14F-4D97-AF65-F5344CB8AC3E}">
        <p14:creationId xmlns:p14="http://schemas.microsoft.com/office/powerpoint/2010/main" val="37529182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Hier nog een keer op een andere manier geprojecteerd</a:t>
            </a:r>
          </a:p>
          <a:p>
            <a:r>
              <a:rPr lang="nl-NL" b="1" dirty="0"/>
              <a:t>Matrix investering versus resterende energievraag</a:t>
            </a:r>
          </a:p>
        </p:txBody>
      </p:sp>
    </p:spTree>
    <p:extLst>
      <p:ext uri="{BB962C8B-B14F-4D97-AF65-F5344CB8AC3E}">
        <p14:creationId xmlns:p14="http://schemas.microsoft.com/office/powerpoint/2010/main" val="40938317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/>
              <a:t>Als je de voorgestelde scenario’s hanteert ziet de beslisboom er </a:t>
            </a:r>
            <a:r>
              <a:rPr lang="nl-NL" b="1" dirty="0" err="1"/>
              <a:t>alsvolgt</a:t>
            </a:r>
            <a:r>
              <a:rPr lang="nl-NL" b="1" dirty="0"/>
              <a:t> uit.</a:t>
            </a:r>
          </a:p>
          <a:p>
            <a:r>
              <a:rPr lang="nl-NL" b="1" dirty="0"/>
              <a:t>Bij scenario keuze kan je deze vooringesteld keuze van scenario aanpassen naar eigen specifieke situatie.</a:t>
            </a:r>
          </a:p>
          <a:p>
            <a:r>
              <a:rPr lang="nl-NL" b="1" dirty="0"/>
              <a:t>BV renovatie EGW, geen warmtenet dus NOM, maar karakteristieke gevel jaren ‘30 wijk en kleine woningen niet NOM maar scenario C</a:t>
            </a:r>
          </a:p>
        </p:txBody>
      </p:sp>
    </p:spTree>
    <p:extLst>
      <p:ext uri="{BB962C8B-B14F-4D97-AF65-F5344CB8AC3E}">
        <p14:creationId xmlns:p14="http://schemas.microsoft.com/office/powerpoint/2010/main" val="32737986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/>
              <a:t>Data wordt automatisch ingelezen en bij tabblad complexen ’witte kolommen invullen’</a:t>
            </a:r>
          </a:p>
        </p:txBody>
      </p:sp>
    </p:spTree>
    <p:extLst>
      <p:ext uri="{BB962C8B-B14F-4D97-AF65-F5344CB8AC3E}">
        <p14:creationId xmlns:p14="http://schemas.microsoft.com/office/powerpoint/2010/main" val="32960248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/>
              <a:t>Helder grafiek energievraag(reductie) en restant opwekking (</a:t>
            </a:r>
            <a:r>
              <a:rPr lang="nl-NL" b="1" dirty="0" err="1"/>
              <a:t>opde</a:t>
            </a:r>
            <a:r>
              <a:rPr lang="nl-NL" b="1" dirty="0"/>
              <a:t> woning) en extern</a:t>
            </a:r>
          </a:p>
        </p:txBody>
      </p:sp>
    </p:spTree>
    <p:extLst>
      <p:ext uri="{BB962C8B-B14F-4D97-AF65-F5344CB8AC3E}">
        <p14:creationId xmlns:p14="http://schemas.microsoft.com/office/powerpoint/2010/main" val="15420881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/>
              <a:t>Helder grafiek energievraag(reductie) en restant opwekking (</a:t>
            </a:r>
            <a:r>
              <a:rPr lang="nl-NL" b="1" dirty="0" err="1"/>
              <a:t>opde</a:t>
            </a:r>
            <a:r>
              <a:rPr lang="nl-NL" b="1" dirty="0"/>
              <a:t> woning) en extern</a:t>
            </a:r>
          </a:p>
        </p:txBody>
      </p:sp>
    </p:spTree>
    <p:extLst>
      <p:ext uri="{BB962C8B-B14F-4D97-AF65-F5344CB8AC3E}">
        <p14:creationId xmlns:p14="http://schemas.microsoft.com/office/powerpoint/2010/main" val="1763438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/>
              <a:t>Het is </a:t>
            </a:r>
            <a:r>
              <a:rPr lang="nl-NL" b="1"/>
              <a:t>een samenpel </a:t>
            </a:r>
            <a:r>
              <a:rPr lang="nl-NL" b="1" dirty="0"/>
              <a:t>van scenario’s, </a:t>
            </a:r>
            <a:r>
              <a:rPr lang="nl-NL" b="1" dirty="0" err="1"/>
              <a:t>financien</a:t>
            </a:r>
            <a:r>
              <a:rPr lang="nl-NL" b="1" dirty="0"/>
              <a:t> en </a:t>
            </a:r>
            <a:r>
              <a:rPr lang="nl-NL" b="1" dirty="0" err="1"/>
              <a:t>anderebeleidsdoelstellingen</a:t>
            </a:r>
            <a:r>
              <a:rPr lang="nl-NL" b="1" dirty="0"/>
              <a:t> (kwaliteit, betaalbaarheid en beschikbaarheid</a:t>
            </a:r>
          </a:p>
        </p:txBody>
      </p:sp>
    </p:spTree>
    <p:extLst>
      <p:ext uri="{BB962C8B-B14F-4D97-AF65-F5344CB8AC3E}">
        <p14:creationId xmlns:p14="http://schemas.microsoft.com/office/powerpoint/2010/main" val="35289592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679768" y="4681974"/>
            <a:ext cx="5438140" cy="4435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137" tIns="95137" rIns="95137" bIns="95137" anchor="ctr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114" name="Shape 114"/>
          <p:cNvSpPr>
            <a:spLocks noGrp="1" noRot="1" noChangeAspect="1"/>
          </p:cNvSpPr>
          <p:nvPr>
            <p:ph type="sldImg" idx="2"/>
          </p:nvPr>
        </p:nvSpPr>
        <p:spPr>
          <a:xfrm>
            <a:off x="112713" y="738188"/>
            <a:ext cx="6572250" cy="36972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933110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Plaatjes uit een workshop over Nom-renoveren.</a:t>
            </a:r>
          </a:p>
          <a:p>
            <a:r>
              <a:rPr lang="nl-NL" dirty="0"/>
              <a:t>Alle thema’s, ook wat</a:t>
            </a:r>
            <a:r>
              <a:rPr lang="nl-NL" baseline="0" dirty="0"/>
              <a:t> de invloed hiervan is op de rol van de marktpartijen. Deze is nl. Groot.</a:t>
            </a:r>
            <a:endParaRPr lang="nl-NL" dirty="0"/>
          </a:p>
          <a:p>
            <a:r>
              <a:rPr lang="nl-NL" dirty="0"/>
              <a:t>Ga ik nu niet op in. Ik belicht</a:t>
            </a:r>
            <a:r>
              <a:rPr lang="nl-NL" baseline="0" dirty="0"/>
              <a:t> nu louter de kern (</a:t>
            </a:r>
            <a:r>
              <a:rPr lang="nl-NL" baseline="0" dirty="0" err="1"/>
              <a:t>financien</a:t>
            </a:r>
            <a:r>
              <a:rPr lang="nl-NL" baseline="0" dirty="0"/>
              <a:t>) hiervan</a:t>
            </a:r>
          </a:p>
          <a:p>
            <a:pPr marL="171450" indent="-171450">
              <a:buFontTx/>
              <a:buChar char="-"/>
            </a:pPr>
            <a:r>
              <a:rPr lang="nl-NL" baseline="0" dirty="0"/>
              <a:t>Wetgeving</a:t>
            </a:r>
          </a:p>
          <a:p>
            <a:pPr marL="171450" indent="-171450">
              <a:buFontTx/>
              <a:buChar char="-"/>
            </a:pPr>
            <a:r>
              <a:rPr lang="nl-NL" baseline="0" dirty="0"/>
              <a:t>Prestatiegarantie</a:t>
            </a:r>
          </a:p>
          <a:p>
            <a:pPr marL="171450" indent="-171450">
              <a:buFontTx/>
              <a:buChar char="-"/>
            </a:pPr>
            <a:r>
              <a:rPr lang="nl-NL" baseline="0" dirty="0"/>
              <a:t>Initiatief voor keurmerk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13 miljard verstookt door gebruikers van</a:t>
            </a:r>
            <a:r>
              <a:rPr lang="nl-NL" baseline="0" dirty="0"/>
              <a:t> woningen</a:t>
            </a:r>
            <a:r>
              <a:rPr lang="nl-NL" dirty="0"/>
              <a:t>.</a:t>
            </a:r>
          </a:p>
          <a:p>
            <a:endParaRPr lang="nl-NL" dirty="0"/>
          </a:p>
          <a:p>
            <a:r>
              <a:rPr lang="nl-NL" dirty="0"/>
              <a:t>En…..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Is </a:t>
            </a:r>
            <a:r>
              <a:rPr lang="nl-NL" dirty="0" err="1"/>
              <a:t>there</a:t>
            </a:r>
            <a:r>
              <a:rPr lang="nl-NL" dirty="0"/>
              <a:t> </a:t>
            </a:r>
            <a:r>
              <a:rPr lang="nl-NL" dirty="0" err="1"/>
              <a:t>anybody</a:t>
            </a:r>
            <a:r>
              <a:rPr lang="nl-NL" dirty="0"/>
              <a:t> </a:t>
            </a:r>
            <a:r>
              <a:rPr lang="nl-NL" dirty="0" err="1"/>
              <a:t>who</a:t>
            </a:r>
            <a:r>
              <a:rPr lang="nl-NL" dirty="0"/>
              <a:t> </a:t>
            </a:r>
            <a:r>
              <a:rPr lang="nl-NL" dirty="0" err="1"/>
              <a:t>knows</a:t>
            </a:r>
            <a:r>
              <a:rPr lang="nl-NL" dirty="0"/>
              <a:t> </a:t>
            </a:r>
            <a:r>
              <a:rPr lang="nl-NL" dirty="0" err="1"/>
              <a:t>what</a:t>
            </a:r>
            <a:r>
              <a:rPr lang="nl-NL" dirty="0"/>
              <a:t> I </a:t>
            </a:r>
            <a:r>
              <a:rPr lang="nl-NL" dirty="0" err="1"/>
              <a:t>mean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this</a:t>
            </a:r>
            <a:r>
              <a:rPr lang="nl-NL" dirty="0"/>
              <a:t> </a:t>
            </a:r>
            <a:r>
              <a:rPr lang="nl-NL" dirty="0" err="1"/>
              <a:t>thirteen</a:t>
            </a:r>
            <a:r>
              <a:rPr lang="nl-NL" dirty="0"/>
              <a:t> </a:t>
            </a:r>
            <a:r>
              <a:rPr lang="nl-NL" dirty="0" err="1"/>
              <a:t>billion</a:t>
            </a:r>
            <a:r>
              <a:rPr lang="nl-NL" dirty="0"/>
              <a:t> Euro's? It </a:t>
            </a:r>
            <a:r>
              <a:rPr lang="nl-NL" dirty="0" err="1"/>
              <a:t>represents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total</a:t>
            </a:r>
            <a:r>
              <a:rPr lang="nl-NL" dirty="0"/>
              <a:t> energy </a:t>
            </a:r>
            <a:r>
              <a:rPr lang="nl-NL" dirty="0" err="1"/>
              <a:t>bill</a:t>
            </a:r>
            <a:r>
              <a:rPr lang="nl-NL" dirty="0"/>
              <a:t> of </a:t>
            </a:r>
            <a:r>
              <a:rPr lang="nl-NL" dirty="0" err="1"/>
              <a:t>all</a:t>
            </a:r>
            <a:r>
              <a:rPr lang="nl-NL" dirty="0"/>
              <a:t> </a:t>
            </a:r>
            <a:r>
              <a:rPr lang="nl-NL" dirty="0" err="1"/>
              <a:t>households</a:t>
            </a:r>
            <a:r>
              <a:rPr lang="nl-NL" dirty="0"/>
              <a:t> in </a:t>
            </a:r>
            <a:r>
              <a:rPr lang="nl-NL" dirty="0" err="1"/>
              <a:t>the</a:t>
            </a:r>
            <a:r>
              <a:rPr lang="nl-NL" dirty="0"/>
              <a:t> Netherlands. We </a:t>
            </a:r>
            <a:r>
              <a:rPr lang="nl-NL" dirty="0" err="1"/>
              <a:t>could</a:t>
            </a:r>
            <a:r>
              <a:rPr lang="nl-NL" dirty="0"/>
              <a:t> </a:t>
            </a:r>
            <a:r>
              <a:rPr lang="nl-NL" dirty="0" err="1"/>
              <a:t>use</a:t>
            </a:r>
            <a:r>
              <a:rPr lang="nl-NL" dirty="0"/>
              <a:t> these </a:t>
            </a:r>
            <a:r>
              <a:rPr lang="nl-NL" dirty="0" err="1"/>
              <a:t>current</a:t>
            </a:r>
            <a:r>
              <a:rPr lang="nl-NL" dirty="0"/>
              <a:t> </a:t>
            </a:r>
            <a:r>
              <a:rPr lang="nl-NL" dirty="0" err="1"/>
              <a:t>national</a:t>
            </a:r>
            <a:r>
              <a:rPr lang="nl-NL" dirty="0"/>
              <a:t> </a:t>
            </a:r>
            <a:r>
              <a:rPr lang="nl-NL" dirty="0" err="1"/>
              <a:t>household</a:t>
            </a:r>
            <a:r>
              <a:rPr lang="nl-NL" dirty="0"/>
              <a:t> </a:t>
            </a:r>
            <a:r>
              <a:rPr lang="nl-NL" dirty="0" err="1"/>
              <a:t>expenditure</a:t>
            </a:r>
            <a:r>
              <a:rPr lang="nl-NL" dirty="0"/>
              <a:t> </a:t>
            </a:r>
            <a:r>
              <a:rPr lang="nl-NL" dirty="0" err="1"/>
              <a:t>that</a:t>
            </a:r>
            <a:r>
              <a:rPr lang="nl-NL" dirty="0"/>
              <a:t> is </a:t>
            </a:r>
            <a:r>
              <a:rPr lang="nl-NL" dirty="0" err="1"/>
              <a:t>being</a:t>
            </a:r>
            <a:r>
              <a:rPr lang="nl-NL" dirty="0"/>
              <a:t> </a:t>
            </a:r>
            <a:r>
              <a:rPr lang="nl-NL" dirty="0" err="1"/>
              <a:t>spent</a:t>
            </a:r>
            <a:r>
              <a:rPr lang="nl-NL" dirty="0"/>
              <a:t> on </a:t>
            </a:r>
            <a:r>
              <a:rPr lang="nl-NL" dirty="0" err="1"/>
              <a:t>heating</a:t>
            </a:r>
            <a:r>
              <a:rPr lang="nl-NL" dirty="0"/>
              <a:t>, gas,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electricity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invest</a:t>
            </a:r>
            <a:r>
              <a:rPr lang="nl-NL" dirty="0"/>
              <a:t> in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renewal</a:t>
            </a:r>
            <a:r>
              <a:rPr lang="nl-NL" dirty="0"/>
              <a:t> of </a:t>
            </a:r>
            <a:r>
              <a:rPr lang="nl-NL" dirty="0" err="1"/>
              <a:t>existing</a:t>
            </a:r>
            <a:r>
              <a:rPr lang="nl-NL" dirty="0"/>
              <a:t> </a:t>
            </a:r>
            <a:r>
              <a:rPr lang="nl-NL" dirty="0" err="1"/>
              <a:t>properties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make </a:t>
            </a:r>
            <a:r>
              <a:rPr lang="nl-NL" dirty="0" err="1"/>
              <a:t>them</a:t>
            </a:r>
            <a:r>
              <a:rPr lang="nl-NL" dirty="0"/>
              <a:t> </a:t>
            </a:r>
            <a:r>
              <a:rPr lang="nl-NL" dirty="0" err="1"/>
              <a:t>completely</a:t>
            </a:r>
            <a:r>
              <a:rPr lang="nl-NL" dirty="0"/>
              <a:t> energy </a:t>
            </a:r>
            <a:r>
              <a:rPr lang="nl-NL" dirty="0" err="1"/>
              <a:t>self-sufficient</a:t>
            </a:r>
            <a:r>
              <a:rPr lang="nl-NL" dirty="0"/>
              <a:t>. </a:t>
            </a:r>
            <a:r>
              <a:rPr lang="nl-NL" dirty="0" err="1"/>
              <a:t>This</a:t>
            </a:r>
            <a:r>
              <a:rPr lang="nl-NL" dirty="0"/>
              <a:t> money is </a:t>
            </a:r>
            <a:r>
              <a:rPr lang="nl-NL" dirty="0" err="1"/>
              <a:t>automatically</a:t>
            </a:r>
            <a:r>
              <a:rPr lang="nl-NL" dirty="0"/>
              <a:t> </a:t>
            </a:r>
            <a:r>
              <a:rPr lang="nl-NL" dirty="0" err="1"/>
              <a:t>debited</a:t>
            </a:r>
            <a:r>
              <a:rPr lang="nl-NL" dirty="0"/>
              <a:t> </a:t>
            </a:r>
            <a:r>
              <a:rPr lang="nl-NL" dirty="0" err="1"/>
              <a:t>from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household</a:t>
            </a:r>
            <a:r>
              <a:rPr lang="nl-NL" dirty="0"/>
              <a:t> accounts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people</a:t>
            </a:r>
            <a:r>
              <a:rPr lang="nl-NL" dirty="0"/>
              <a:t> have no </a:t>
            </a:r>
            <a:r>
              <a:rPr lang="nl-NL" dirty="0" err="1"/>
              <a:t>idea</a:t>
            </a:r>
            <a:r>
              <a:rPr lang="nl-NL" dirty="0"/>
              <a:t> </a:t>
            </a:r>
            <a:r>
              <a:rPr lang="nl-NL" dirty="0" err="1"/>
              <a:t>that</a:t>
            </a:r>
            <a:r>
              <a:rPr lang="nl-NL" dirty="0"/>
              <a:t> </a:t>
            </a:r>
            <a:r>
              <a:rPr lang="nl-NL" dirty="0" err="1"/>
              <a:t>it</a:t>
            </a:r>
            <a:r>
              <a:rPr lang="nl-NL" dirty="0"/>
              <a:t> </a:t>
            </a:r>
            <a:r>
              <a:rPr lang="nl-NL" dirty="0" err="1"/>
              <a:t>can</a:t>
            </a:r>
            <a:r>
              <a:rPr lang="nl-NL" dirty="0"/>
              <a:t> </a:t>
            </a:r>
            <a:r>
              <a:rPr lang="nl-NL" dirty="0" err="1"/>
              <a:t>be</a:t>
            </a:r>
            <a:r>
              <a:rPr lang="nl-NL" dirty="0"/>
              <a:t> </a:t>
            </a:r>
            <a:r>
              <a:rPr lang="nl-NL" dirty="0" err="1"/>
              <a:t>used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re-</a:t>
            </a:r>
            <a:r>
              <a:rPr lang="nl-NL" dirty="0" err="1"/>
              <a:t>directed</a:t>
            </a:r>
            <a:r>
              <a:rPr lang="nl-NL" dirty="0"/>
              <a:t> </a:t>
            </a:r>
            <a:r>
              <a:rPr lang="nl-NL" dirty="0" err="1"/>
              <a:t>into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costs</a:t>
            </a:r>
            <a:r>
              <a:rPr lang="nl-NL" dirty="0"/>
              <a:t> of re-building a property </a:t>
            </a:r>
            <a:r>
              <a:rPr lang="nl-NL" dirty="0" err="1"/>
              <a:t>to</a:t>
            </a:r>
            <a:r>
              <a:rPr lang="nl-NL" dirty="0"/>
              <a:t> make </a:t>
            </a:r>
            <a:r>
              <a:rPr lang="nl-NL" dirty="0" err="1"/>
              <a:t>it</a:t>
            </a:r>
            <a:r>
              <a:rPr lang="nl-NL" dirty="0"/>
              <a:t> more </a:t>
            </a:r>
            <a:r>
              <a:rPr lang="nl-NL" dirty="0" err="1"/>
              <a:t>healthy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comfortable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live in. </a:t>
            </a:r>
          </a:p>
          <a:p>
            <a:endParaRPr lang="nl-NL" dirty="0"/>
          </a:p>
          <a:p>
            <a:r>
              <a:rPr lang="nl-NL" dirty="0" err="1"/>
              <a:t>When</a:t>
            </a:r>
            <a:r>
              <a:rPr lang="nl-NL" dirty="0"/>
              <a:t> I have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possibility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spent</a:t>
            </a:r>
            <a:r>
              <a:rPr lang="nl-NL" dirty="0"/>
              <a:t> 13 </a:t>
            </a:r>
            <a:r>
              <a:rPr lang="nl-NL" dirty="0" err="1"/>
              <a:t>billion</a:t>
            </a:r>
            <a:r>
              <a:rPr lang="nl-NL" dirty="0"/>
              <a:t> per </a:t>
            </a:r>
            <a:r>
              <a:rPr lang="nl-NL" dirty="0" err="1"/>
              <a:t>year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pay</a:t>
            </a:r>
            <a:r>
              <a:rPr lang="nl-NL" dirty="0"/>
              <a:t> interest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repayments</a:t>
            </a:r>
            <a:r>
              <a:rPr lang="nl-NL" dirty="0"/>
              <a:t>, </a:t>
            </a:r>
            <a:r>
              <a:rPr lang="nl-NL" dirty="0" err="1"/>
              <a:t>the</a:t>
            </a:r>
            <a:r>
              <a:rPr lang="nl-NL" dirty="0"/>
              <a:t> bank </a:t>
            </a:r>
            <a:r>
              <a:rPr lang="nl-NL" dirty="0" err="1"/>
              <a:t>could</a:t>
            </a:r>
            <a:r>
              <a:rPr lang="nl-NL" dirty="0"/>
              <a:t> </a:t>
            </a:r>
            <a:r>
              <a:rPr lang="nl-NL" dirty="0" err="1"/>
              <a:t>lend</a:t>
            </a:r>
            <a:r>
              <a:rPr lang="nl-NL" dirty="0"/>
              <a:t> me 240 </a:t>
            </a:r>
            <a:r>
              <a:rPr lang="nl-NL" dirty="0" err="1"/>
              <a:t>billion</a:t>
            </a:r>
            <a:r>
              <a:rPr lang="nl-NL" dirty="0"/>
              <a:t> euro, </a:t>
            </a:r>
            <a:r>
              <a:rPr lang="nl-NL" dirty="0" err="1"/>
              <a:t>enough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à big </a:t>
            </a:r>
            <a:r>
              <a:rPr lang="nl-NL" dirty="0" err="1"/>
              <a:t>transition</a:t>
            </a:r>
            <a:r>
              <a:rPr lang="nl-NL" dirty="0"/>
              <a:t>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06C316-F7DB-42B2-AE5E-E19AE12AB5FC}" type="slidenum">
              <a:rPr lang="nl-NL" smtClean="0"/>
              <a:pPr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14433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r>
              <a:rPr lang="nl-NL" baseline="0" dirty="0">
                <a:cs typeface="Helvetica Neue Regulier" charset="0"/>
              </a:rPr>
              <a:t>OOK VERTELLEN OVER KOOP (IVM GESPIKKELD BEZIT)</a:t>
            </a:r>
          </a:p>
          <a:p>
            <a:pPr>
              <a:buFontTx/>
              <a:buNone/>
            </a:pPr>
            <a:r>
              <a:rPr lang="nl-NL" baseline="0" dirty="0">
                <a:cs typeface="Helvetica Neue Regulier" charset="0"/>
              </a:rPr>
              <a:t>Gemiddelden nu: </a:t>
            </a:r>
          </a:p>
          <a:p>
            <a:pPr>
              <a:buFontTx/>
              <a:buNone/>
            </a:pPr>
            <a:r>
              <a:rPr lang="nl-NL" baseline="0" dirty="0">
                <a:cs typeface="Helvetica Neue Regulier" charset="0"/>
              </a:rPr>
              <a:t>1 persoon 2000 </a:t>
            </a:r>
            <a:r>
              <a:rPr lang="nl-NL" baseline="0" dirty="0" err="1">
                <a:cs typeface="Helvetica Neue Regulier" charset="0"/>
              </a:rPr>
              <a:t>kwh</a:t>
            </a:r>
            <a:r>
              <a:rPr lang="nl-NL" baseline="0" dirty="0">
                <a:cs typeface="Helvetica Neue Regulier" charset="0"/>
              </a:rPr>
              <a:t> 1400 m2</a:t>
            </a:r>
          </a:p>
          <a:p>
            <a:pPr>
              <a:buFontTx/>
              <a:buNone/>
            </a:pPr>
            <a:r>
              <a:rPr lang="nl-NL" baseline="0" dirty="0">
                <a:cs typeface="Helvetica Neue Regulier" charset="0"/>
              </a:rPr>
              <a:t>2 persoon 2500 </a:t>
            </a:r>
            <a:r>
              <a:rPr lang="nl-NL" baseline="0" dirty="0" err="1">
                <a:cs typeface="Helvetica Neue Regulier" charset="0"/>
              </a:rPr>
              <a:t>kwh</a:t>
            </a:r>
            <a:r>
              <a:rPr lang="nl-NL" baseline="0" dirty="0">
                <a:cs typeface="Helvetica Neue Regulier" charset="0"/>
              </a:rPr>
              <a:t> 1600 m3</a:t>
            </a:r>
          </a:p>
          <a:p>
            <a:pPr>
              <a:buFontTx/>
              <a:buNone/>
            </a:pPr>
            <a:endParaRPr lang="nl-NL" baseline="0" dirty="0">
              <a:cs typeface="Helvetica Neue Regulier" charset="0"/>
            </a:endParaRPr>
          </a:p>
          <a:p>
            <a:pPr>
              <a:buFontTx/>
              <a:buNone/>
            </a:pPr>
            <a:r>
              <a:rPr lang="nl-NL" baseline="0" dirty="0">
                <a:cs typeface="Helvetica Neue Regulier" charset="0"/>
              </a:rPr>
              <a:t>(tussenwoning ongeveer 1500 m2 gas)</a:t>
            </a:r>
          </a:p>
          <a:p>
            <a:pPr>
              <a:buFontTx/>
              <a:buNone/>
            </a:pPr>
            <a:endParaRPr lang="nl-NL" baseline="0" dirty="0">
              <a:cs typeface="Helvetica Neue Regulier" charset="0"/>
            </a:endParaRPr>
          </a:p>
          <a:p>
            <a:pPr>
              <a:buFontTx/>
              <a:buNone/>
            </a:pPr>
            <a:r>
              <a:rPr lang="nl-NL" baseline="0" dirty="0">
                <a:cs typeface="Helvetica Neue Regulier" charset="0"/>
              </a:rPr>
              <a:t>Hoge ambities. En prestaties garanderen.</a:t>
            </a:r>
          </a:p>
          <a:p>
            <a:pPr>
              <a:buFontTx/>
              <a:buNone/>
            </a:pPr>
            <a:r>
              <a:rPr lang="nl-NL" baseline="0" dirty="0">
                <a:cs typeface="Helvetica Neue Regulier" charset="0"/>
              </a:rPr>
              <a:t>Nu nog te duur.</a:t>
            </a:r>
          </a:p>
          <a:p>
            <a:pPr>
              <a:buFontTx/>
              <a:buNone/>
            </a:pPr>
            <a:r>
              <a:rPr lang="nl-NL" baseline="0" dirty="0">
                <a:cs typeface="Helvetica Neue Regulier" charset="0"/>
              </a:rPr>
              <a:t>Zojuist vertelde ik dat er ‘concepten’ moeten worden ontwikkeld die over meerdere renovaties terugverdiend moeten worden.</a:t>
            </a:r>
          </a:p>
          <a:p>
            <a:pPr>
              <a:buFontTx/>
              <a:buNone/>
            </a:pPr>
            <a:r>
              <a:rPr lang="nl-NL" baseline="0" dirty="0">
                <a:cs typeface="Helvetica Neue Regulier" charset="0"/>
              </a:rPr>
              <a:t>Dat heeft dus ook te maken met de prestaties.</a:t>
            </a:r>
          </a:p>
          <a:p>
            <a:pPr>
              <a:buFontTx/>
              <a:buNone/>
            </a:pPr>
            <a:endParaRPr lang="nl-NL" baseline="0" dirty="0">
              <a:cs typeface="Helvetica Neue Regulier" charset="0"/>
            </a:endParaRPr>
          </a:p>
          <a:p>
            <a:pPr>
              <a:buFontTx/>
              <a:buNone/>
            </a:pPr>
            <a:endParaRPr lang="nl-NL" baseline="0" dirty="0">
              <a:cs typeface="Helvetica Neue Regulier" charset="0"/>
            </a:endParaRPr>
          </a:p>
          <a:p>
            <a:pPr>
              <a:buFontTx/>
              <a:buNone/>
            </a:pPr>
            <a:endParaRPr lang="nl-NL" baseline="0" dirty="0">
              <a:cs typeface="Helvetica Neue Regulier" charset="0"/>
            </a:endParaRPr>
          </a:p>
          <a:p>
            <a:pPr>
              <a:buFontTx/>
              <a:buNone/>
            </a:pPr>
            <a:endParaRPr lang="nl-NL" baseline="0" dirty="0">
              <a:cs typeface="Helvetica Neue Regulier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48609-FBE6-BE4D-90AA-4918DC27C00B}" type="slidenum">
              <a:rPr lang="nl-NL" smtClean="0"/>
              <a:pPr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7735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CO2</a:t>
            </a:r>
            <a:r>
              <a:rPr lang="nl-NL" baseline="0" dirty="0"/>
              <a:t> uitstoot is hierbij inderdaad een hele belangrijk oorzaak</a:t>
            </a:r>
            <a:r>
              <a:rPr lang="mr-IN" baseline="0" dirty="0"/>
              <a:t>…</a:t>
            </a:r>
            <a:r>
              <a:rPr lang="nl-NL" baseline="0" dirty="0"/>
              <a:t>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46FB7-C847-420B-8BBE-B1ADCBAAF1B8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38651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r>
              <a:rPr lang="nl-NL" baseline="0" dirty="0">
                <a:cs typeface="Helvetica Neue Regulier" charset="0"/>
              </a:rPr>
              <a:t>Stuk uit internetconsultatie.</a:t>
            </a:r>
          </a:p>
          <a:p>
            <a:pPr>
              <a:buFontTx/>
              <a:buNone/>
            </a:pPr>
            <a:endParaRPr lang="nl-NL" baseline="0" dirty="0">
              <a:cs typeface="Helvetica Neue Regulier" charset="0"/>
            </a:endParaRPr>
          </a:p>
          <a:p>
            <a:pPr>
              <a:buFontTx/>
              <a:buNone/>
            </a:pPr>
            <a:r>
              <a:rPr lang="nl-NL" baseline="0" dirty="0">
                <a:cs typeface="Helvetica Neue Regulier" charset="0"/>
              </a:rPr>
              <a:t>NAAR BUSINESSCASE - </a:t>
            </a:r>
          </a:p>
          <a:p>
            <a:pPr>
              <a:buFontTx/>
              <a:buNone/>
            </a:pPr>
            <a:endParaRPr lang="nl-NL" baseline="0" dirty="0">
              <a:cs typeface="Helvetica Neue Regulier" charset="0"/>
            </a:endParaRPr>
          </a:p>
          <a:p>
            <a:pPr>
              <a:buFontTx/>
              <a:buNone/>
            </a:pPr>
            <a:r>
              <a:rPr lang="nl-NL" baseline="0" dirty="0">
                <a:cs typeface="Helvetica Neue Regulier" charset="0"/>
              </a:rPr>
              <a:t>Hoge ambities. En prestaties garanderen.</a:t>
            </a:r>
          </a:p>
          <a:p>
            <a:pPr>
              <a:buFontTx/>
              <a:buNone/>
            </a:pPr>
            <a:r>
              <a:rPr lang="nl-NL" baseline="0" dirty="0">
                <a:cs typeface="Helvetica Neue Regulier" charset="0"/>
              </a:rPr>
              <a:t>Nu nog te duur.</a:t>
            </a:r>
          </a:p>
          <a:p>
            <a:pPr>
              <a:buFontTx/>
              <a:buNone/>
            </a:pPr>
            <a:r>
              <a:rPr lang="nl-NL" baseline="0" dirty="0">
                <a:cs typeface="Helvetica Neue Regulier" charset="0"/>
              </a:rPr>
              <a:t>Zojuist vertelde ik dat er ‘concepten’ moeten worden ontwikkeld die over meerdere renovaties terugverdiend moeten worden.</a:t>
            </a:r>
          </a:p>
          <a:p>
            <a:pPr>
              <a:buFontTx/>
              <a:buNone/>
            </a:pPr>
            <a:r>
              <a:rPr lang="nl-NL" baseline="0" dirty="0">
                <a:cs typeface="Helvetica Neue Regulier" charset="0"/>
              </a:rPr>
              <a:t>Dat heeft dus ook te maken met de prestaties.</a:t>
            </a:r>
          </a:p>
          <a:p>
            <a:pPr>
              <a:buFontTx/>
              <a:buNone/>
            </a:pPr>
            <a:endParaRPr lang="nl-NL" baseline="0" dirty="0">
              <a:cs typeface="Helvetica Neue Regulier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48609-FBE6-BE4D-90AA-4918DC27C00B}" type="slidenum">
              <a:rPr lang="nl-NL" smtClean="0"/>
              <a:pPr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83296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FontTx/>
              <a:buNone/>
            </a:pPr>
            <a:r>
              <a:rPr lang="nl-NL" baseline="0" dirty="0">
                <a:cs typeface="Helvetica Neue Regulier" charset="0"/>
              </a:rPr>
              <a:t>Het blijkt dat dit, onder bepaalde omstandigheden, bij ideale complexen, mogelijk is.</a:t>
            </a:r>
          </a:p>
          <a:p>
            <a:pPr>
              <a:buFontTx/>
              <a:buNone/>
            </a:pPr>
            <a:r>
              <a:rPr lang="nl-NL" baseline="0" dirty="0">
                <a:cs typeface="Helvetica Neue Regulier" charset="0"/>
              </a:rPr>
              <a:t>Zoals het er nu naar uit ziet, moet er wel op een andere manier worden gewerkt om dit te realiseren.</a:t>
            </a:r>
          </a:p>
          <a:p>
            <a:pPr>
              <a:buFontTx/>
              <a:buNone/>
            </a:pPr>
            <a:endParaRPr lang="nl-NL" baseline="0" dirty="0">
              <a:cs typeface="Helvetica Neue Regulier" charset="0"/>
            </a:endParaRPr>
          </a:p>
          <a:p>
            <a:pPr>
              <a:buFontTx/>
              <a:buNone/>
            </a:pPr>
            <a:r>
              <a:rPr lang="nl-NL" baseline="0" dirty="0">
                <a:cs typeface="Helvetica Neue Regulier" charset="0"/>
              </a:rPr>
              <a:t>Voor </a:t>
            </a:r>
            <a:r>
              <a:rPr lang="nl-NL" baseline="0" dirty="0" err="1">
                <a:cs typeface="Helvetica Neue Regulier" charset="0"/>
              </a:rPr>
              <a:t>iig</a:t>
            </a:r>
            <a:r>
              <a:rPr lang="nl-NL" baseline="0" dirty="0">
                <a:cs typeface="Helvetica Neue Regulier" charset="0"/>
              </a:rPr>
              <a:t> de 18 meest gangbare ‘ideale’ woningtypen.</a:t>
            </a:r>
          </a:p>
          <a:p>
            <a:pPr>
              <a:buFontTx/>
              <a:buNone/>
            </a:pPr>
            <a:r>
              <a:rPr lang="nl-NL" baseline="0" dirty="0">
                <a:cs typeface="Helvetica Neue Regulier" charset="0"/>
              </a:rPr>
              <a:t>Waar er veel van staan.</a:t>
            </a:r>
          </a:p>
          <a:p>
            <a:pPr>
              <a:buFontTx/>
              <a:buNone/>
            </a:pPr>
            <a:r>
              <a:rPr lang="nl-NL" baseline="0" dirty="0">
                <a:cs typeface="Helvetica Neue Regulier" charset="0"/>
              </a:rPr>
              <a:t>Voordeel: ‘concepten ontwikkelen(innoveren) die over meerdere renovaties terug zijn te verdienen.</a:t>
            </a:r>
          </a:p>
          <a:p>
            <a:pPr>
              <a:buFontTx/>
              <a:buNone/>
            </a:pPr>
            <a:endParaRPr lang="nl-NL" baseline="0" dirty="0">
              <a:cs typeface="Helvetica Neue Regulier" charset="0"/>
            </a:endParaRPr>
          </a:p>
          <a:p>
            <a:pPr>
              <a:buFontTx/>
              <a:buNone/>
            </a:pPr>
            <a:r>
              <a:rPr lang="nl-NL" baseline="0" dirty="0">
                <a:cs typeface="Helvetica Neue Regulier" charset="0"/>
              </a:rPr>
              <a:t>Marktwaarde.</a:t>
            </a:r>
          </a:p>
          <a:p>
            <a:pPr>
              <a:buFontTx/>
              <a:buNone/>
            </a:pPr>
            <a:r>
              <a:rPr lang="nl-NL" baseline="0" dirty="0">
                <a:cs typeface="Helvetica Neue Regulier" charset="0"/>
              </a:rPr>
              <a:t>Kan je je vinden in:</a:t>
            </a:r>
          </a:p>
          <a:p>
            <a:pPr marL="171450" indent="-171450">
              <a:buFontTx/>
              <a:buChar char="-"/>
            </a:pPr>
            <a:r>
              <a:rPr lang="nl-NL" baseline="0" dirty="0">
                <a:cs typeface="Helvetica Neue Regulier" charset="0"/>
              </a:rPr>
              <a:t>Marktwaarde verhuurd is 65% van de leegwaarde? Meerwaarde </a:t>
            </a:r>
            <a:r>
              <a:rPr lang="nl-NL" baseline="0" dirty="0" err="1">
                <a:cs typeface="Helvetica Neue Regulier" charset="0"/>
              </a:rPr>
              <a:t>obv</a:t>
            </a:r>
            <a:r>
              <a:rPr lang="nl-NL" baseline="0" dirty="0">
                <a:cs typeface="Helvetica Neue Regulier" charset="0"/>
              </a:rPr>
              <a:t> nieuwe taxatie: 65% van 30.000 -&gt; 20.000 euro</a:t>
            </a:r>
          </a:p>
          <a:p>
            <a:pPr marL="171450" indent="-171450">
              <a:buFontTx/>
              <a:buChar char="-"/>
            </a:pPr>
            <a:r>
              <a:rPr lang="nl-NL" baseline="0" dirty="0">
                <a:cs typeface="Helvetica Neue Regulier" charset="0"/>
              </a:rPr>
              <a:t>Marktwaarde is ook een NCW-berekening</a:t>
            </a:r>
          </a:p>
          <a:p>
            <a:pPr marL="171450" indent="-171450">
              <a:buFontTx/>
              <a:buChar char="-"/>
            </a:pPr>
            <a:r>
              <a:rPr lang="nl-NL" baseline="0" dirty="0">
                <a:cs typeface="Helvetica Neue Regulier" charset="0"/>
              </a:rPr>
              <a:t>15 jaar EPV -&gt; contant gemaakt. -&gt; 120 euro 2% -&gt; 18.000,- (tussen de 15K en 20K)</a:t>
            </a:r>
          </a:p>
          <a:p>
            <a:pPr marL="171450" indent="-171450">
              <a:buFontTx/>
              <a:buChar char="-"/>
            </a:pPr>
            <a:r>
              <a:rPr lang="nl-NL" baseline="0" dirty="0">
                <a:cs typeface="Helvetica Neue Regulier" charset="0"/>
              </a:rPr>
              <a:t>Die 2 zaken kan je vergelijken met marktwaarde </a:t>
            </a:r>
            <a:r>
              <a:rPr lang="nl-NL" baseline="0" dirty="0" err="1">
                <a:cs typeface="Helvetica Neue Regulier" charset="0"/>
              </a:rPr>
              <a:t>labelB</a:t>
            </a:r>
            <a:r>
              <a:rPr lang="nl-NL" baseline="0" dirty="0">
                <a:cs typeface="Helvetica Neue Regulier" charset="0"/>
              </a:rPr>
              <a:t>-woning.</a:t>
            </a:r>
          </a:p>
          <a:p>
            <a:pPr marL="171450" indent="-171450">
              <a:buFontTx/>
              <a:buChar char="-"/>
            </a:pPr>
            <a:endParaRPr lang="nl-NL" baseline="0" dirty="0">
              <a:cs typeface="Helvetica Neue Regulier" charset="0"/>
            </a:endParaRPr>
          </a:p>
          <a:p>
            <a:pPr marL="0" indent="0">
              <a:buFontTx/>
              <a:buNone/>
            </a:pPr>
            <a:r>
              <a:rPr lang="nl-NL" baseline="0" dirty="0">
                <a:cs typeface="Helvetica Neue Regulier" charset="0"/>
              </a:rPr>
              <a:t>Nieuwbouw.</a:t>
            </a:r>
          </a:p>
          <a:p>
            <a:pPr marL="171450" indent="-171450">
              <a:buFontTx/>
              <a:buChar char="-"/>
            </a:pPr>
            <a:r>
              <a:rPr lang="nl-NL" baseline="0" dirty="0" err="1">
                <a:cs typeface="Helvetica Neue Regulier" charset="0"/>
              </a:rPr>
              <a:t>Tov</a:t>
            </a:r>
            <a:r>
              <a:rPr lang="nl-NL" baseline="0" dirty="0">
                <a:cs typeface="Helvetica Neue Regulier" charset="0"/>
              </a:rPr>
              <a:t> van label A woning. (Stel energierekening van 120 euro)</a:t>
            </a:r>
          </a:p>
          <a:p>
            <a:pPr marL="171450" indent="-171450">
              <a:buFontTx/>
              <a:buChar char="-"/>
            </a:pPr>
            <a:r>
              <a:rPr lang="nl-NL" baseline="0" dirty="0">
                <a:cs typeface="Helvetica Neue Regulier" charset="0"/>
              </a:rPr>
              <a:t>Wat betekent het ombuigen van de energierekening </a:t>
            </a:r>
            <a:r>
              <a:rPr lang="nl-NL" baseline="0" dirty="0" err="1">
                <a:cs typeface="Helvetica Neue Regulier" charset="0"/>
              </a:rPr>
              <a:t>vd</a:t>
            </a:r>
            <a:r>
              <a:rPr lang="nl-NL" baseline="0" dirty="0">
                <a:cs typeface="Helvetica Neue Regulier" charset="0"/>
              </a:rPr>
              <a:t> huurder naar investeringscapaciteit voor corporatie</a:t>
            </a:r>
          </a:p>
          <a:p>
            <a:pPr marL="171450" indent="-171450">
              <a:buFontTx/>
              <a:buChar char="-"/>
            </a:pPr>
            <a:r>
              <a:rPr lang="nl-NL" baseline="0" dirty="0">
                <a:cs typeface="Helvetica Neue Regulier" charset="0"/>
              </a:rPr>
              <a:t>NCW berekenen over de looptijd van de beoogde in rekening te brengen EPV. Zie </a:t>
            </a:r>
            <a:r>
              <a:rPr lang="nl-NL" baseline="0" dirty="0" err="1">
                <a:cs typeface="Helvetica Neue Regulier" charset="0"/>
              </a:rPr>
              <a:t>https</a:t>
            </a:r>
            <a:r>
              <a:rPr lang="nl-NL" baseline="0" dirty="0">
                <a:cs typeface="Helvetica Neue Regulier" charset="0"/>
              </a:rPr>
              <a:t>://</a:t>
            </a:r>
            <a:r>
              <a:rPr lang="nl-NL" baseline="0" dirty="0" err="1">
                <a:cs typeface="Helvetica Neue Regulier" charset="0"/>
              </a:rPr>
              <a:t>www.berekenhet.nl</a:t>
            </a:r>
            <a:endParaRPr lang="nl-NL" baseline="0" dirty="0">
              <a:cs typeface="Helvetica Neue Regulier" charset="0"/>
            </a:endParaRPr>
          </a:p>
          <a:p>
            <a:pPr marL="171450" indent="-171450">
              <a:buFontTx/>
              <a:buChar char="-"/>
            </a:pPr>
            <a:r>
              <a:rPr lang="nl-NL" baseline="0" dirty="0">
                <a:cs typeface="Helvetica Neue Regulier" charset="0"/>
              </a:rPr>
              <a:t>Hoe lager de rente, hoe hoger de NCW, op zich ook logisch. </a:t>
            </a:r>
          </a:p>
          <a:p>
            <a:pPr marL="628650" lvl="1" indent="-171450">
              <a:buFontTx/>
              <a:buChar char="-"/>
            </a:pPr>
            <a:r>
              <a:rPr lang="nl-NL" baseline="0" dirty="0">
                <a:cs typeface="Helvetica Neue Regulier" charset="0"/>
              </a:rPr>
              <a:t>110 euro volgend jaar bij 10% = 110 / 110 * 100 = 100 euro.. Ik heb nu 100 euro nodig om volgend jaar 110 te hebben.</a:t>
            </a:r>
          </a:p>
          <a:p>
            <a:pPr marL="628650" lvl="1" indent="-171450">
              <a:buFontTx/>
              <a:buChar char="-"/>
            </a:pPr>
            <a:r>
              <a:rPr lang="nl-NL" baseline="0" dirty="0">
                <a:cs typeface="Helvetica Neue Regulier" charset="0"/>
              </a:rPr>
              <a:t>110 euro volgend jaar bij 1%  - 110 / 101 * 100 = 108,91 euro. Ik heb nu 108,91 nodig om volgend jaar 110 te hebben.</a:t>
            </a:r>
          </a:p>
          <a:p>
            <a:pPr>
              <a:buFontTx/>
              <a:buNone/>
            </a:pPr>
            <a:endParaRPr lang="nl-NL" baseline="0" dirty="0">
              <a:cs typeface="Helvetica Neue Regulier" charset="0"/>
            </a:endParaRPr>
          </a:p>
          <a:p>
            <a:pPr>
              <a:buFontTx/>
              <a:buNone/>
            </a:pPr>
            <a:endParaRPr lang="nl-NL" baseline="0" dirty="0">
              <a:cs typeface="Helvetica Neue Regulier" charset="0"/>
            </a:endParaRPr>
          </a:p>
          <a:p>
            <a:pPr>
              <a:buFontTx/>
              <a:buNone/>
            </a:pPr>
            <a:endParaRPr lang="nl-NL" baseline="0" dirty="0">
              <a:cs typeface="Helvetica Neue Regulier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48609-FBE6-BE4D-90AA-4918DC27C00B}" type="slidenum">
              <a:rPr lang="nl-NL" smtClean="0"/>
              <a:pPr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46593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Geldstroom Energiedomein naar bouwdomein</a:t>
            </a:r>
          </a:p>
          <a:p>
            <a:r>
              <a:rPr lang="nl-NL" dirty="0"/>
              <a:t>150 per maand is 45.000 investeringsruimte</a:t>
            </a:r>
          </a:p>
          <a:p>
            <a:r>
              <a:rPr lang="nl-NL" dirty="0"/>
              <a:t>Technisch kan het financieel nog niet</a:t>
            </a:r>
          </a:p>
          <a:p>
            <a:r>
              <a:rPr lang="nl-NL" dirty="0"/>
              <a:t>Particulier investering en besparing in een hand</a:t>
            </a:r>
          </a:p>
          <a:p>
            <a:r>
              <a:rPr lang="nl-NL" dirty="0"/>
              <a:t>Verhuurders niet </a:t>
            </a:r>
            <a:r>
              <a:rPr lang="nl-NL" dirty="0">
                <a:sym typeface="Wingdings" pitchFamily="2" charset="2"/>
              </a:rPr>
              <a:t> EPV</a:t>
            </a:r>
          </a:p>
          <a:p>
            <a:r>
              <a:rPr lang="nl-NL" dirty="0">
                <a:sym typeface="Wingdings" pitchFamily="2" charset="2"/>
              </a:rPr>
              <a:t>3 voorwaarden: zeer goed isoleren, minimale opwekking energie en prestaties garanderen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46FB7-C847-420B-8BBE-B1ADCBAAF1B8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90979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nl-NL" dirty="0"/>
              <a:t>Planning voor vervolg acties</a:t>
            </a:r>
            <a:r>
              <a:rPr lang="nl-NL" baseline="0" dirty="0"/>
              <a:t> (met indicatie maand)</a:t>
            </a:r>
          </a:p>
          <a:p>
            <a:pPr marL="171450" indent="-171450">
              <a:buFont typeface="Arial" charset="0"/>
              <a:buChar char="•"/>
            </a:pPr>
            <a:endParaRPr lang="nl-NL" dirty="0"/>
          </a:p>
          <a:p>
            <a:pPr marL="171450" indent="-171450">
              <a:buFont typeface="Arial" charset="0"/>
              <a:buChar char="•"/>
            </a:pPr>
            <a:r>
              <a:rPr lang="nl-NL" dirty="0"/>
              <a:t>Routeplanner</a:t>
            </a:r>
            <a:r>
              <a:rPr lang="nl-NL" baseline="0" dirty="0"/>
              <a:t> = inspiratiedocument met voorbeelden voor beleid voor elke route.</a:t>
            </a:r>
          </a:p>
          <a:p>
            <a:pPr marL="171450" indent="-171450">
              <a:buFont typeface="Arial" charset="0"/>
              <a:buChar char="•"/>
            </a:pPr>
            <a:r>
              <a:rPr lang="nl-NL" dirty="0"/>
              <a:t>Heb je nog geen </a:t>
            </a:r>
            <a:r>
              <a:rPr lang="nl-NL" dirty="0" err="1"/>
              <a:t>PvA</a:t>
            </a:r>
            <a:r>
              <a:rPr lang="nl-NL" dirty="0"/>
              <a:t> en weinig tijd, gebruik vooral de Routekaart.</a:t>
            </a:r>
            <a:r>
              <a:rPr lang="nl-NL" baseline="0" dirty="0"/>
              <a:t> Eigen </a:t>
            </a:r>
            <a:r>
              <a:rPr lang="nl-NL" baseline="0" dirty="0" err="1"/>
              <a:t>PvA</a:t>
            </a:r>
            <a:r>
              <a:rPr lang="nl-NL" baseline="0" dirty="0"/>
              <a:t> inzenden mag ook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01855-DFD2-4BCE-B6D6-C1B3844BBAA9}" type="slidenum">
              <a:rPr lang="nl-NL" smtClean="0"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653159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31 gemeente</a:t>
            </a:r>
            <a:r>
              <a:rPr lang="nl-NL" baseline="0" dirty="0"/>
              <a:t>n waaronder ook Haarlemmermeer</a:t>
            </a:r>
          </a:p>
          <a:p>
            <a:r>
              <a:rPr lang="nl-NL" baseline="0" dirty="0"/>
              <a:t>58 partijen waaronder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46FB7-C847-420B-8BBE-B1ADCBAAF1B8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82161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Wat laat dit plaatje zien?</a:t>
            </a:r>
          </a:p>
          <a:p>
            <a:endParaRPr lang="nl-NL" dirty="0"/>
          </a:p>
          <a:p>
            <a:r>
              <a:rPr lang="nl-NL" dirty="0"/>
              <a:t>Overtredingen op fossiel</a:t>
            </a:r>
          </a:p>
          <a:p>
            <a:r>
              <a:rPr lang="nl-NL" dirty="0"/>
              <a:t>20% van CO2 door wonen</a:t>
            </a:r>
          </a:p>
          <a:p>
            <a:r>
              <a:rPr lang="nl-NL" dirty="0"/>
              <a:t>25%</a:t>
            </a:r>
            <a:r>
              <a:rPr lang="nl-NL" baseline="0" dirty="0"/>
              <a:t> door voeding</a:t>
            </a:r>
            <a:endParaRPr lang="nl-NL" dirty="0"/>
          </a:p>
          <a:p>
            <a:endParaRPr lang="nl-NL" baseline="0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66C25-4BC7-714F-BD28-D47EC31745C0}" type="slidenum">
              <a:rPr lang="nl-NL" smtClean="0"/>
              <a:pPr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58318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/>
              <a:t>PRESENTATOR: AEDES BESTUURDER</a:t>
            </a:r>
          </a:p>
          <a:p>
            <a:endParaRPr lang="nl-NL" b="1" dirty="0"/>
          </a:p>
          <a:p>
            <a:r>
              <a:rPr lang="nl-NL" b="1" dirty="0"/>
              <a:t>Welkom + voorstellen + uitnodigen vragen te stellen</a:t>
            </a:r>
          </a:p>
          <a:p>
            <a:endParaRPr lang="nl-NL" b="1" dirty="0"/>
          </a:p>
          <a:p>
            <a:r>
              <a:rPr lang="nl-NL" b="1" dirty="0"/>
              <a:t>Urgentie</a:t>
            </a:r>
            <a:r>
              <a:rPr lang="nl-NL" b="1" baseline="0" dirty="0"/>
              <a:t> </a:t>
            </a:r>
            <a:r>
              <a:rPr lang="nl-NL" i="1" dirty="0"/>
              <a:t>&gt; Toelichten macro</a:t>
            </a:r>
            <a:r>
              <a:rPr lang="nl-NL" i="1" baseline="0" dirty="0"/>
              <a:t> belang meewerken aan duurzaamheid:</a:t>
            </a:r>
          </a:p>
          <a:p>
            <a:pPr marL="171450" lvl="0" indent="-171450">
              <a:buFont typeface="Arial" charset="0"/>
              <a:buChar char="•"/>
            </a:pPr>
            <a:r>
              <a:rPr lang="en-US" baseline="0" dirty="0" err="1"/>
              <a:t>Gezamenlijke</a:t>
            </a:r>
            <a:r>
              <a:rPr lang="en-US" baseline="0" dirty="0"/>
              <a:t> </a:t>
            </a:r>
            <a:r>
              <a:rPr lang="en-US" baseline="0" dirty="0" err="1"/>
              <a:t>verantwoordelijkheid</a:t>
            </a:r>
            <a:r>
              <a:rPr lang="en-US" baseline="0" dirty="0"/>
              <a:t> - </a:t>
            </a:r>
            <a:r>
              <a:rPr lang="en-US" baseline="0" dirty="0" err="1"/>
              <a:t>komt</a:t>
            </a:r>
            <a:r>
              <a:rPr lang="en-US" baseline="0" dirty="0"/>
              <a:t> </a:t>
            </a:r>
            <a:r>
              <a:rPr lang="en-US" baseline="0" dirty="0" err="1"/>
              <a:t>nieuw</a:t>
            </a:r>
            <a:r>
              <a:rPr lang="en-US" baseline="0" dirty="0"/>
              <a:t> </a:t>
            </a:r>
            <a:r>
              <a:rPr lang="en-US" baseline="0" dirty="0" err="1"/>
              <a:t>klimaatakkoord</a:t>
            </a:r>
            <a:r>
              <a:rPr lang="en-US" baseline="0" dirty="0"/>
              <a:t> </a:t>
            </a:r>
            <a:r>
              <a:rPr lang="en-US" baseline="0" dirty="0" err="1"/>
              <a:t>Parijs</a:t>
            </a:r>
            <a:r>
              <a:rPr lang="en-US" baseline="0" dirty="0"/>
              <a:t> </a:t>
            </a:r>
            <a:r>
              <a:rPr lang="en-US" baseline="0" dirty="0" err="1"/>
              <a:t>aan</a:t>
            </a:r>
            <a:r>
              <a:rPr lang="en-US" baseline="0" dirty="0"/>
              <a:t> met nog </a:t>
            </a:r>
            <a:r>
              <a:rPr lang="en-US" baseline="0" dirty="0" err="1"/>
              <a:t>strengere</a:t>
            </a:r>
            <a:r>
              <a:rPr lang="en-US" baseline="0" dirty="0"/>
              <a:t> </a:t>
            </a:r>
            <a:r>
              <a:rPr lang="en-US" baseline="0" dirty="0" err="1"/>
              <a:t>eisen</a:t>
            </a:r>
            <a:endParaRPr lang="en-US" baseline="0" dirty="0"/>
          </a:p>
          <a:p>
            <a:pPr marL="171450" lvl="0" indent="-171450">
              <a:buFont typeface="Arial" charset="0"/>
              <a:buChar char="•"/>
            </a:pPr>
            <a:r>
              <a:rPr lang="nl-NL" baseline="0" dirty="0"/>
              <a:t>Als we niet opschieten, dan stelt Ministerie label C binnenkort verplicht per </a:t>
            </a:r>
            <a:r>
              <a:rPr lang="is-IS" baseline="0" dirty="0"/>
              <a:t>…</a:t>
            </a:r>
          </a:p>
          <a:p>
            <a:pPr marL="171450" lvl="0" indent="-171450">
              <a:buFont typeface="Arial" charset="0"/>
              <a:buChar char="•"/>
            </a:pPr>
            <a:r>
              <a:rPr lang="en-US" baseline="0" dirty="0"/>
              <a:t>T</a:t>
            </a:r>
            <a:r>
              <a:rPr lang="is-IS" baseline="0" dirty="0"/>
              <a:t>ov huurders en gemeenten kunnen we niet achterblijven</a:t>
            </a:r>
          </a:p>
          <a:p>
            <a:pPr marL="171450" lvl="0" indent="-171450">
              <a:buFont typeface="Arial" charset="0"/>
              <a:buChar char="•"/>
            </a:pPr>
            <a:r>
              <a:rPr lang="nl-NL" baseline="0" dirty="0"/>
              <a:t>Klant heeft recht op betaalbare, veilige en gezonde woning</a:t>
            </a:r>
            <a:endParaRPr lang="en-US" baseline="0" dirty="0"/>
          </a:p>
          <a:p>
            <a:pPr marL="171450" lvl="0" indent="-171450">
              <a:buFont typeface="Arial" charset="0"/>
              <a:buChar char="•"/>
            </a:pPr>
            <a:r>
              <a:rPr lang="en-US" baseline="0" dirty="0" err="1"/>
              <a:t>Als</a:t>
            </a:r>
            <a:r>
              <a:rPr lang="en-US" baseline="0" dirty="0"/>
              <a:t> je NU </a:t>
            </a:r>
            <a:r>
              <a:rPr lang="en-US" baseline="0" dirty="0" err="1"/>
              <a:t>niet</a:t>
            </a:r>
            <a:r>
              <a:rPr lang="en-US" baseline="0" dirty="0"/>
              <a:t> start </a:t>
            </a:r>
            <a:r>
              <a:rPr lang="en-US" baseline="0" dirty="0" err="1"/>
              <a:t>ga</a:t>
            </a:r>
            <a:r>
              <a:rPr lang="en-US" baseline="0" dirty="0"/>
              <a:t> je de </a:t>
            </a:r>
            <a:r>
              <a:rPr lang="en-US" baseline="0" dirty="0" err="1"/>
              <a:t>doelstelling</a:t>
            </a:r>
            <a:r>
              <a:rPr lang="en-US" baseline="0" dirty="0"/>
              <a:t> </a:t>
            </a:r>
            <a:r>
              <a:rPr lang="en-US" baseline="0" dirty="0" err="1"/>
              <a:t>echt</a:t>
            </a:r>
            <a:r>
              <a:rPr lang="en-US" baseline="0" dirty="0"/>
              <a:t> </a:t>
            </a:r>
            <a:r>
              <a:rPr lang="en-US" baseline="0" dirty="0" err="1"/>
              <a:t>niet</a:t>
            </a:r>
            <a:r>
              <a:rPr lang="en-US" baseline="0" dirty="0"/>
              <a:t> </a:t>
            </a:r>
            <a:r>
              <a:rPr lang="en-US" baseline="0" dirty="0" err="1"/>
              <a:t>halen</a:t>
            </a:r>
            <a:endParaRPr lang="en-US" baseline="0" dirty="0"/>
          </a:p>
          <a:p>
            <a:pPr marL="0" lvl="0" indent="0">
              <a:buFont typeface="Arial" charset="0"/>
              <a:buNone/>
            </a:pPr>
            <a:endParaRPr lang="en-US" baseline="0" dirty="0"/>
          </a:p>
          <a:p>
            <a:pPr marL="0" lvl="0" indent="0">
              <a:buFont typeface="Arial" charset="0"/>
              <a:buNone/>
            </a:pPr>
            <a:r>
              <a:rPr lang="en-US" u="sng" baseline="0" dirty="0"/>
              <a:t>DIRECT AFKAARTEN &gt; GEEN DISCUSSIE PARTICULIER VASTGOED VERSUS ACTIES CORPORATIES, ZIE WOONAGENDA</a:t>
            </a:r>
            <a:endParaRPr lang="is-IS" u="sng" baseline="0" dirty="0"/>
          </a:p>
          <a:p>
            <a:endParaRPr lang="nl-NL" baseline="0" dirty="0"/>
          </a:p>
          <a:p>
            <a:r>
              <a:rPr lang="nl-NL" b="1" baseline="0" dirty="0"/>
              <a:t>Afspraken Aedes leden</a:t>
            </a:r>
          </a:p>
          <a:p>
            <a:pPr marL="171450" indent="-171450">
              <a:buFont typeface="Arial" charset="0"/>
              <a:buChar char="•"/>
            </a:pPr>
            <a:r>
              <a:rPr lang="nl-NL" baseline="0" dirty="0"/>
              <a:t>Oude afspraak: 2021 &gt; gemiddeld label B</a:t>
            </a:r>
          </a:p>
          <a:p>
            <a:pPr marL="171450" indent="-171450">
              <a:buFont typeface="Arial" charset="0"/>
              <a:buChar char="•"/>
            </a:pPr>
            <a:r>
              <a:rPr lang="nl-NL" baseline="0" dirty="0"/>
              <a:t>Nieuw! Lange termijn &gt; Aedes-leden in Woonagenda afgesproken in 2050 alle bezit CO2 neutraal </a:t>
            </a:r>
          </a:p>
          <a:p>
            <a:pPr marL="171450" indent="-171450">
              <a:buFont typeface="Arial" charset="0"/>
              <a:buChar char="•"/>
            </a:pPr>
            <a:r>
              <a:rPr lang="nl-NL" baseline="0" dirty="0"/>
              <a:t>Korte termijn &gt; 2018 pad uitgestippeld naar 2050 + zorg dat je personeel goed is uitgerust voor opgave (kennis/vaardigheden)</a:t>
            </a:r>
          </a:p>
          <a:p>
            <a:pPr marL="171450" indent="-171450">
              <a:buFont typeface="Arial" charset="0"/>
              <a:buChar char="•"/>
            </a:pPr>
            <a:r>
              <a:rPr lang="nl-NL" baseline="0" dirty="0"/>
              <a:t>In Vernieuwingsagenda worden ondersteuningsmiddelen Aedes verder uitgewerkt</a:t>
            </a:r>
            <a:endParaRPr lang="nl-NL" i="1" baseline="0" dirty="0">
              <a:solidFill>
                <a:srgbClr val="FF0000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01855-DFD2-4BCE-B6D6-C1B3844BBAA9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48944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nl-NL" i="0" baseline="0" dirty="0"/>
              <a:t>Kort toelichten ontstaan Routekaart  vanuit afspraken woonagenda april congres.</a:t>
            </a:r>
          </a:p>
          <a:p>
            <a:pPr marL="0" indent="0">
              <a:buFont typeface="Arial" charset="0"/>
              <a:buNone/>
            </a:pPr>
            <a:endParaRPr lang="nl-NL" i="0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01855-DFD2-4BCE-B6D6-C1B3844BBAA9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23315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="1" dirty="0"/>
              <a:t>PRESENTATOR: ATRIVE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b="1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01855-DFD2-4BCE-B6D6-C1B3844BBAA9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42732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400" b="1" dirty="0"/>
              <a:t>CO2 neutraal (energievoorziening) gebouw en gebruiker</a:t>
            </a:r>
          </a:p>
          <a:p>
            <a:pPr marL="0" marR="0" lvl="0" indent="0" algn="l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400" b="1" dirty="0"/>
              <a:t>Dus niet energieneutraal.</a:t>
            </a:r>
          </a:p>
          <a:p>
            <a:pPr marL="0" marR="0" lvl="0" indent="0" algn="l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400" b="1" dirty="0"/>
              <a:t>Extreem gezien niets meer doen en restant duurzaam inkopen…..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128436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9" name="Shape 30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nl-NL" b="1" dirty="0"/>
              <a:t>Inzicht in sectorale bijdrage op reductie CO2 uitstoot</a:t>
            </a:r>
          </a:p>
          <a:p>
            <a:r>
              <a:rPr lang="nl-NL" b="1" dirty="0"/>
              <a:t>Bewustwording</a:t>
            </a:r>
          </a:p>
          <a:p>
            <a:r>
              <a:rPr lang="nl-NL" b="1" dirty="0"/>
              <a:t>Discussiestuk voor intern gesprekken over Duurzaamheid, energie en CO2</a:t>
            </a:r>
          </a:p>
          <a:p>
            <a:r>
              <a:rPr lang="nl-NL" b="1" dirty="0"/>
              <a:t>Inzicht in de totale opgave binnen de sector en dat die het niet alleen kan doen. Samenwerken met stakeholders</a:t>
            </a:r>
          </a:p>
          <a:p>
            <a:r>
              <a:rPr lang="nl-NL" b="1" dirty="0"/>
              <a:t>Overzicht (lineair) van het aantal woningen en gemiddelde kosten per woning en </a:t>
            </a:r>
            <a:r>
              <a:rPr lang="nl-NL" b="1" dirty="0" err="1"/>
              <a:t>reusltaat</a:t>
            </a:r>
            <a:r>
              <a:rPr lang="nl-NL" b="1" dirty="0"/>
              <a:t> CO2 reductie</a:t>
            </a:r>
            <a:r>
              <a:rPr dirty="0"/>
              <a:t>Het </a:t>
            </a:r>
            <a:r>
              <a:rPr dirty="0" err="1"/>
              <a:t>invullen</a:t>
            </a:r>
            <a:r>
              <a:rPr dirty="0"/>
              <a:t> van de </a:t>
            </a:r>
            <a:r>
              <a:rPr dirty="0" err="1"/>
              <a:t>Routekaart</a:t>
            </a:r>
            <a:r>
              <a:rPr dirty="0"/>
              <a:t> is hard </a:t>
            </a:r>
            <a:r>
              <a:rPr dirty="0" err="1"/>
              <a:t>nodig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versterkt</a:t>
            </a:r>
            <a:r>
              <a:rPr dirty="0"/>
              <a:t> </a:t>
            </a:r>
            <a:r>
              <a:rPr dirty="0" err="1"/>
              <a:t>onze</a:t>
            </a:r>
            <a:r>
              <a:rPr dirty="0"/>
              <a:t> </a:t>
            </a:r>
            <a:r>
              <a:rPr dirty="0" err="1"/>
              <a:t>positie</a:t>
            </a:r>
            <a:r>
              <a:rPr dirty="0"/>
              <a:t> </a:t>
            </a:r>
            <a:r>
              <a:rPr dirty="0" err="1"/>
              <a:t>als</a:t>
            </a:r>
            <a:r>
              <a:rPr dirty="0"/>
              <a:t> sector. </a:t>
            </a:r>
            <a:r>
              <a:rPr dirty="0" err="1"/>
              <a:t>Daarom</a:t>
            </a:r>
            <a:r>
              <a:rPr dirty="0"/>
              <a:t> </a:t>
            </a:r>
            <a:r>
              <a:rPr dirty="0" err="1"/>
              <a:t>hebben</a:t>
            </a:r>
            <a:r>
              <a:rPr dirty="0"/>
              <a:t> </a:t>
            </a:r>
            <a:r>
              <a:rPr dirty="0" err="1"/>
              <a:t>Aedes</a:t>
            </a:r>
            <a:r>
              <a:rPr dirty="0"/>
              <a:t> </a:t>
            </a:r>
            <a:r>
              <a:rPr dirty="0" err="1"/>
              <a:t>leden</a:t>
            </a:r>
            <a:r>
              <a:rPr dirty="0"/>
              <a:t> de </a:t>
            </a:r>
            <a:r>
              <a:rPr dirty="0" err="1"/>
              <a:t>Routekaart</a:t>
            </a:r>
            <a:r>
              <a:rPr dirty="0"/>
              <a:t> </a:t>
            </a:r>
            <a:r>
              <a:rPr dirty="0" err="1"/>
              <a:t>ontwikkeld</a:t>
            </a:r>
            <a:r>
              <a:rPr dirty="0"/>
              <a:t>. De </a:t>
            </a:r>
            <a:r>
              <a:rPr dirty="0" err="1"/>
              <a:t>uitkomsten</a:t>
            </a:r>
            <a:r>
              <a:rPr dirty="0"/>
              <a:t> van de </a:t>
            </a:r>
            <a:r>
              <a:rPr dirty="0" err="1"/>
              <a:t>Routekaart</a:t>
            </a:r>
            <a:r>
              <a:rPr dirty="0"/>
              <a:t> </a:t>
            </a:r>
            <a:r>
              <a:rPr dirty="0" err="1"/>
              <a:t>geven</a:t>
            </a:r>
            <a:r>
              <a:rPr dirty="0"/>
              <a:t> </a:t>
            </a:r>
            <a:r>
              <a:rPr dirty="0" err="1"/>
              <a:t>meerwaarde</a:t>
            </a:r>
            <a:r>
              <a:rPr dirty="0"/>
              <a:t> in de </a:t>
            </a:r>
            <a:r>
              <a:rPr dirty="0" err="1"/>
              <a:t>onvermijdelijke</a:t>
            </a:r>
            <a:r>
              <a:rPr dirty="0"/>
              <a:t> </a:t>
            </a:r>
            <a:r>
              <a:rPr dirty="0" err="1"/>
              <a:t>onderhandelingen</a:t>
            </a:r>
            <a:r>
              <a:rPr dirty="0"/>
              <a:t> met partners om </a:t>
            </a:r>
            <a:r>
              <a:rPr dirty="0" err="1"/>
              <a:t>te</a:t>
            </a:r>
            <a:r>
              <a:rPr dirty="0"/>
              <a:t> </a:t>
            </a:r>
            <a:r>
              <a:rPr dirty="0" err="1"/>
              <a:t>komen</a:t>
            </a:r>
            <a:r>
              <a:rPr dirty="0"/>
              <a:t> tot CO2 </a:t>
            </a:r>
            <a:r>
              <a:rPr dirty="0" err="1"/>
              <a:t>reductie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geven</a:t>
            </a:r>
            <a:r>
              <a:rPr dirty="0"/>
              <a:t> </a:t>
            </a:r>
            <a:r>
              <a:rPr dirty="0" err="1"/>
              <a:t>ons</a:t>
            </a:r>
            <a:r>
              <a:rPr dirty="0"/>
              <a:t> </a:t>
            </a:r>
            <a:r>
              <a:rPr dirty="0" err="1"/>
              <a:t>allen</a:t>
            </a:r>
            <a:r>
              <a:rPr dirty="0"/>
              <a:t> </a:t>
            </a:r>
            <a:r>
              <a:rPr dirty="0" err="1"/>
              <a:t>inzicht</a:t>
            </a:r>
            <a:r>
              <a:rPr dirty="0"/>
              <a:t> in de </a:t>
            </a:r>
            <a:r>
              <a:rPr dirty="0" err="1"/>
              <a:t>kansen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belemmeringen</a:t>
            </a:r>
            <a:r>
              <a:rPr dirty="0"/>
              <a:t> in de </a:t>
            </a:r>
            <a:r>
              <a:rPr dirty="0" err="1"/>
              <a:t>eigen</a:t>
            </a:r>
            <a:r>
              <a:rPr dirty="0"/>
              <a:t> </a:t>
            </a:r>
            <a:r>
              <a:rPr dirty="0" err="1"/>
              <a:t>woningvoorraad</a:t>
            </a:r>
            <a:r>
              <a:rPr dirty="0"/>
              <a:t>. </a:t>
            </a:r>
            <a:r>
              <a:rPr dirty="0" err="1"/>
              <a:t>Uit</a:t>
            </a:r>
            <a:r>
              <a:rPr dirty="0"/>
              <a:t> </a:t>
            </a:r>
            <a:r>
              <a:rPr dirty="0" err="1"/>
              <a:t>ervaring</a:t>
            </a:r>
            <a:r>
              <a:rPr dirty="0"/>
              <a:t> </a:t>
            </a:r>
            <a:r>
              <a:rPr dirty="0" err="1"/>
              <a:t>weten</a:t>
            </a:r>
            <a:r>
              <a:rPr dirty="0"/>
              <a:t> we </a:t>
            </a:r>
            <a:r>
              <a:rPr dirty="0" err="1"/>
              <a:t>als</a:t>
            </a:r>
            <a:r>
              <a:rPr dirty="0"/>
              <a:t> sector </a:t>
            </a:r>
            <a:r>
              <a:rPr dirty="0" err="1"/>
              <a:t>inmiddels</a:t>
            </a:r>
            <a:r>
              <a:rPr dirty="0"/>
              <a:t> </a:t>
            </a:r>
            <a:r>
              <a:rPr dirty="0" err="1"/>
              <a:t>dat</a:t>
            </a:r>
            <a:r>
              <a:rPr dirty="0"/>
              <a:t> </a:t>
            </a:r>
            <a:r>
              <a:rPr dirty="0" err="1"/>
              <a:t>benchmarken</a:t>
            </a:r>
            <a:r>
              <a:rPr dirty="0"/>
              <a:t> </a:t>
            </a:r>
            <a:r>
              <a:rPr dirty="0" err="1"/>
              <a:t>werkt</a:t>
            </a:r>
            <a:r>
              <a:rPr dirty="0"/>
              <a:t>: 98% van </a:t>
            </a:r>
            <a:r>
              <a:rPr dirty="0" err="1"/>
              <a:t>alle</a:t>
            </a:r>
            <a:r>
              <a:rPr dirty="0"/>
              <a:t> </a:t>
            </a:r>
            <a:r>
              <a:rPr dirty="0" err="1"/>
              <a:t>huurwoningen</a:t>
            </a:r>
            <a:r>
              <a:rPr dirty="0"/>
              <a:t> zit in de </a:t>
            </a:r>
            <a:r>
              <a:rPr dirty="0" err="1"/>
              <a:t>Aedes</a:t>
            </a:r>
            <a:r>
              <a:rPr dirty="0"/>
              <a:t> benchmark </a:t>
            </a:r>
            <a:r>
              <a:rPr dirty="0" err="1"/>
              <a:t>en</a:t>
            </a:r>
            <a:r>
              <a:rPr dirty="0"/>
              <a:t> 90% van de </a:t>
            </a:r>
            <a:r>
              <a:rPr dirty="0" err="1"/>
              <a:t>corporaties</a:t>
            </a:r>
            <a:r>
              <a:rPr dirty="0"/>
              <a:t> </a:t>
            </a:r>
            <a:r>
              <a:rPr dirty="0" err="1"/>
              <a:t>doet</a:t>
            </a:r>
            <a:r>
              <a:rPr dirty="0"/>
              <a:t> </a:t>
            </a:r>
            <a:r>
              <a:rPr dirty="0" err="1"/>
              <a:t>mee</a:t>
            </a:r>
            <a:r>
              <a:rPr dirty="0"/>
              <a:t>. </a:t>
            </a:r>
            <a:r>
              <a:rPr dirty="0" err="1"/>
              <a:t>Ook</a:t>
            </a:r>
            <a:r>
              <a:rPr dirty="0"/>
              <a:t> de </a:t>
            </a:r>
            <a:r>
              <a:rPr dirty="0" err="1"/>
              <a:t>gegevens</a:t>
            </a:r>
            <a:r>
              <a:rPr dirty="0"/>
              <a:t> van </a:t>
            </a:r>
            <a:r>
              <a:rPr dirty="0" err="1"/>
              <a:t>alle</a:t>
            </a:r>
            <a:r>
              <a:rPr dirty="0"/>
              <a:t> </a:t>
            </a:r>
            <a:r>
              <a:rPr dirty="0" err="1"/>
              <a:t>Routekaarten</a:t>
            </a:r>
            <a:r>
              <a:rPr dirty="0"/>
              <a:t> </a:t>
            </a:r>
            <a:r>
              <a:rPr dirty="0" err="1"/>
              <a:t>worden</a:t>
            </a:r>
            <a:r>
              <a:rPr dirty="0"/>
              <a:t> </a:t>
            </a:r>
            <a:r>
              <a:rPr dirty="0" err="1"/>
              <a:t>onderdeel</a:t>
            </a:r>
            <a:r>
              <a:rPr dirty="0"/>
              <a:t> van de benchmark. </a:t>
            </a:r>
          </a:p>
        </p:txBody>
      </p:sp>
    </p:spTree>
    <p:extLst>
      <p:ext uri="{BB962C8B-B14F-4D97-AF65-F5344CB8AC3E}">
        <p14:creationId xmlns:p14="http://schemas.microsoft.com/office/powerpoint/2010/main" val="2886266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46" y="4118"/>
            <a:ext cx="6807130" cy="5105348"/>
          </a:xfrm>
          <a:prstGeom prst="rect">
            <a:avLst/>
          </a:prstGeom>
        </p:spPr>
      </p:pic>
      <p:sp>
        <p:nvSpPr>
          <p:cNvPr id="8" name="Rechthoek 7"/>
          <p:cNvSpPr/>
          <p:nvPr userDrawn="1"/>
        </p:nvSpPr>
        <p:spPr>
          <a:xfrm>
            <a:off x="3124200" y="3723878"/>
            <a:ext cx="1735832" cy="1317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Picture 3" descr="G:\alg\Aedesbenchmark\6. Brancherapportage &amp; individuele publicatie\Basis layout ABm\Logo Aedes Benchmark RGB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732" y="3782835"/>
            <a:ext cx="1853245" cy="129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jdelijke aanduiding voor dianummer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FA54D-73D7-42DD-904E-DBDA48D0AE00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8" name="Tijdelijke aanduiding voor tekst 17"/>
          <p:cNvSpPr>
            <a:spLocks noGrp="1"/>
          </p:cNvSpPr>
          <p:nvPr>
            <p:ph type="body" sz="quarter" idx="11" hasCustomPrompt="1"/>
          </p:nvPr>
        </p:nvSpPr>
        <p:spPr>
          <a:xfrm>
            <a:off x="2659888" y="1104449"/>
            <a:ext cx="4216368" cy="53119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500" cap="all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HIER DE TITEL</a:t>
            </a:r>
          </a:p>
        </p:txBody>
      </p:sp>
      <p:sp>
        <p:nvSpPr>
          <p:cNvPr id="20" name="Tijdelijke aanduiding voor tekst 19"/>
          <p:cNvSpPr>
            <a:spLocks noGrp="1"/>
          </p:cNvSpPr>
          <p:nvPr>
            <p:ph type="body" sz="quarter" idx="12" hasCustomPrompt="1"/>
          </p:nvPr>
        </p:nvSpPr>
        <p:spPr>
          <a:xfrm>
            <a:off x="2660650" y="1821577"/>
            <a:ext cx="4215606" cy="914400"/>
          </a:xfrm>
          <a:prstGeom prst="rect">
            <a:avLst/>
          </a:prstGeom>
        </p:spPr>
        <p:txBody>
          <a:bodyPr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HIER DE SUBTITEL</a:t>
            </a:r>
          </a:p>
        </p:txBody>
      </p:sp>
    </p:spTree>
    <p:extLst>
      <p:ext uri="{BB962C8B-B14F-4D97-AF65-F5344CB8AC3E}">
        <p14:creationId xmlns:p14="http://schemas.microsoft.com/office/powerpoint/2010/main" val="2545544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458FA54D-73D7-42DD-904E-DBDA48D0AE00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0"/>
          </p:nvPr>
        </p:nvSpPr>
        <p:spPr>
          <a:xfrm>
            <a:off x="1008064" y="900000"/>
            <a:ext cx="7678737" cy="360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375126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tekst 2"/>
          <p:cNvSpPr>
            <a:spLocks noGrp="1"/>
          </p:cNvSpPr>
          <p:nvPr>
            <p:ph idx="10"/>
          </p:nvPr>
        </p:nvSpPr>
        <p:spPr>
          <a:xfrm>
            <a:off x="1008000" y="900002"/>
            <a:ext cx="3564000" cy="36790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2pPr>
              <a:defRPr b="0"/>
            </a:lvl2pPr>
            <a:lvl3pPr>
              <a:defRPr b="0"/>
            </a:lvl3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0"/>
            <a:endParaRPr lang="nl-NL" dirty="0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458FA54D-73D7-42DD-904E-DBDA48D0AE00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0" name="Tijdelijke aanduiding voor titel 1"/>
          <p:cNvSpPr>
            <a:spLocks noGrp="1"/>
          </p:cNvSpPr>
          <p:nvPr>
            <p:ph type="title"/>
          </p:nvPr>
        </p:nvSpPr>
        <p:spPr>
          <a:xfrm>
            <a:off x="1008000" y="267494"/>
            <a:ext cx="7648645" cy="324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12" name="Tijdelijke aanduiding voor tekst 2"/>
          <p:cNvSpPr>
            <a:spLocks noGrp="1"/>
          </p:cNvSpPr>
          <p:nvPr>
            <p:ph idx="11" hasCustomPrompt="1"/>
          </p:nvPr>
        </p:nvSpPr>
        <p:spPr>
          <a:xfrm>
            <a:off x="5092645" y="900000"/>
            <a:ext cx="3564000" cy="360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nl-NL" sz="1800" b="1" kern="1200" dirty="0" smtClean="0">
                <a:solidFill>
                  <a:srgbClr val="00427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lang="nl-NL" sz="1600" b="0" kern="1200" dirty="0" smtClean="0">
                <a:solidFill>
                  <a:srgbClr val="00427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00150" indent="-285750">
              <a:lnSpc>
                <a:spcPct val="150000"/>
              </a:lnSpc>
              <a:buFont typeface="Wingdings" panose="05000000000000000000" pitchFamily="2" charset="2"/>
              <a:buChar char="§"/>
              <a:defRPr lang="nl-NL" sz="1400" b="0" kern="1200" dirty="0" smtClean="0">
                <a:solidFill>
                  <a:srgbClr val="00427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98706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FA54D-73D7-42DD-904E-DBDA48D0AE00}" type="slidenum">
              <a:rPr lang="nl-NL" smtClean="0"/>
              <a:t>‹nr.›</a:t>
            </a:fld>
            <a:endParaRPr lang="nl-NL"/>
          </a:p>
        </p:txBody>
      </p:sp>
      <p:sp>
        <p:nvSpPr>
          <p:cNvPr id="5" name="Tijdelijke aanduiding voor titel 1"/>
          <p:cNvSpPr>
            <a:spLocks noGrp="1"/>
          </p:cNvSpPr>
          <p:nvPr>
            <p:ph type="title"/>
          </p:nvPr>
        </p:nvSpPr>
        <p:spPr>
          <a:xfrm>
            <a:off x="1008000" y="267494"/>
            <a:ext cx="7678800" cy="324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l-NL" dirty="0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574100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9C606-F73A-4FC5-8BBF-DB4ECD247D30}" type="datetime1">
              <a:rPr lang="nl-NL" smtClean="0"/>
              <a:t>06-06-18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FA54D-73D7-42DD-904E-DBDA48D0AE0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0434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blauw - 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hthoek"/>
          <p:cNvSpPr/>
          <p:nvPr userDrawn="1"/>
        </p:nvSpPr>
        <p:spPr>
          <a:xfrm>
            <a:off x="0" y="3952190"/>
            <a:ext cx="9144000" cy="1190625"/>
          </a:xfrm>
          <a:prstGeom prst="rect">
            <a:avLst/>
          </a:prstGeom>
          <a:gradFill>
            <a:gsLst>
              <a:gs pos="0">
                <a:srgbClr val="816777"/>
              </a:gs>
              <a:gs pos="100000">
                <a:srgbClr val="FC6760"/>
              </a:gs>
            </a:gsLst>
            <a:lin ang="5400000"/>
          </a:gradFill>
          <a:ln w="12700">
            <a:miter lim="400000"/>
          </a:ln>
        </p:spPr>
        <p:txBody>
          <a:bodyPr lIns="19050" tIns="19050" rIns="19050" bIns="19050" anchor="ctr"/>
          <a:lstStyle/>
          <a:p>
            <a:pPr>
              <a:defRPr sz="3200" b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16" name="Energy_up-Logo kopie_wit.png" descr="Energy_up-Logo kopie_wi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93148" y="4155371"/>
            <a:ext cx="1393728" cy="7842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" name="Powered_by_Stroomversnelling.png" descr="Powered_by_Stroomversnelling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38172" y="4331285"/>
            <a:ext cx="857250" cy="432435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Object"/>
          <p:cNvSpPr txBox="1">
            <a:spLocks noGrp="1"/>
          </p:cNvSpPr>
          <p:nvPr>
            <p:ph idx="3"/>
          </p:nvPr>
        </p:nvSpPr>
        <p:spPr>
          <a:xfrm>
            <a:off x="285750" y="285750"/>
            <a:ext cx="8572500" cy="333322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ClrTx/>
              <a:buSzTx/>
              <a:buNone/>
              <a:defRPr sz="5600">
                <a:latin typeface="Gill Sans"/>
                <a:cs typeface="Gill Sans"/>
                <a:sym typeface="Gill Sans"/>
              </a:defRPr>
            </a:lvl1pPr>
          </a:lstStyle>
          <a:p>
            <a:pPr marL="0" indent="0" algn="ctr">
              <a:spcBef>
                <a:spcPts val="0"/>
              </a:spcBef>
              <a:buClrTx/>
              <a:buSzTx/>
              <a:buNone/>
              <a:defRPr sz="5600">
                <a:latin typeface="Gill Sans"/>
                <a:ea typeface="Gill Sans"/>
                <a:cs typeface="Gill Sans"/>
                <a:sym typeface="Gill Sans"/>
              </a:defRPr>
            </a:pPr>
            <a:endParaRPr dirty="0"/>
          </a:p>
        </p:txBody>
      </p:sp>
      <p:sp>
        <p:nvSpPr>
          <p:cNvPr id="119" name="ra_anana_gorredijk01_16831462848_o.jpg"/>
          <p:cNvSpPr>
            <a:spLocks noGrp="1"/>
          </p:cNvSpPr>
          <p:nvPr>
            <p:ph type="pic" idx="13"/>
          </p:nvPr>
        </p:nvSpPr>
        <p:spPr>
          <a:xfrm>
            <a:off x="285750" y="285490"/>
            <a:ext cx="8572500" cy="33337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533240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oto - blauw - 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hthoek"/>
          <p:cNvSpPr/>
          <p:nvPr userDrawn="1"/>
        </p:nvSpPr>
        <p:spPr>
          <a:xfrm>
            <a:off x="0" y="3952190"/>
            <a:ext cx="9144000" cy="1190625"/>
          </a:xfrm>
          <a:prstGeom prst="rect">
            <a:avLst/>
          </a:prstGeom>
          <a:gradFill>
            <a:gsLst>
              <a:gs pos="0">
                <a:srgbClr val="816777"/>
              </a:gs>
              <a:gs pos="100000">
                <a:srgbClr val="FC6760"/>
              </a:gs>
            </a:gsLst>
            <a:lin ang="5400000"/>
          </a:gradFill>
          <a:ln w="12700">
            <a:miter lim="400000"/>
          </a:ln>
        </p:spPr>
        <p:txBody>
          <a:bodyPr lIns="19050" tIns="19050" rIns="19050" bIns="19050" anchor="ctr"/>
          <a:lstStyle/>
          <a:p>
            <a:pPr>
              <a:defRPr sz="3200" b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16" name="Energy_up-Logo kopie_wit.png" descr="Energy_up-Logo kopie_wi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93148" y="4155371"/>
            <a:ext cx="1393728" cy="7842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" name="Powered_by_Stroomversnelling.png" descr="Powered_by_Stroomversnelling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38172" y="4331285"/>
            <a:ext cx="857250" cy="43243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17905738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198959-462A-1D4D-B3EA-61706E322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9F96F85-5876-384C-8270-518E251E89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384EC19-43CD-204A-A6A4-579F31CFB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38C28-5969-3242-869E-9A1B8C7A25C5}" type="datetimeFigureOut">
              <a:rPr lang="nl-NL" smtClean="0"/>
              <a:t>06-06-18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F29DFFC-2461-C64C-BCD1-E7EF6119D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189909B-585E-E243-A752-862EDFEB3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D5873-02A5-F74F-9E4C-1723D7A56E3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195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1187C-EE9F-4345-A3DD-1014C268D10C}" type="datetimeFigureOut">
              <a:rPr lang="nl-NL" smtClean="0"/>
              <a:pPr/>
              <a:t>06-06-18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5A71C-06AA-4593-BF43-17A1C91AEB5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6699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458FA54D-73D7-42DD-904E-DBDA48D0AE00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0" name="Tijdelijke aanduiding voor titel 1"/>
          <p:cNvSpPr>
            <a:spLocks noGrp="1"/>
          </p:cNvSpPr>
          <p:nvPr>
            <p:ph type="title"/>
          </p:nvPr>
        </p:nvSpPr>
        <p:spPr>
          <a:xfrm>
            <a:off x="1008000" y="267494"/>
            <a:ext cx="7678800" cy="324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l-NL" dirty="0"/>
              <a:t>Klik om de stijl te bewerken</a:t>
            </a:r>
          </a:p>
        </p:txBody>
      </p:sp>
      <p:pic>
        <p:nvPicPr>
          <p:cNvPr id="11" name="Picture 3" descr="G:\alg\Aedesbenchmark\6. Brancherapportage &amp; individuele publicatie\Basis layout ABm\Logo Aedes Benchmark RGB.png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" y="4243072"/>
            <a:ext cx="1152127" cy="803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5596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5" r:id="rId4"/>
    <p:sldLayoutId id="2147483656" r:id="rId5"/>
    <p:sldLayoutId id="2147483657" r:id="rId6"/>
    <p:sldLayoutId id="2147483658" r:id="rId7"/>
    <p:sldLayoutId id="2147483660" r:id="rId8"/>
    <p:sldLayoutId id="2147483661" r:id="rId9"/>
  </p:sldLayoutIdLst>
  <p:txStyles>
    <p:titleStyle>
      <a:lvl1pPr algn="l" defTabSz="914400" rtl="0" eaLnBrk="1" latinLnBrk="0" hangingPunct="1">
        <a:spcBef>
          <a:spcPct val="0"/>
        </a:spcBef>
        <a:buNone/>
        <a:defRPr sz="2500" b="1" kern="1200" cap="all" baseline="0">
          <a:solidFill>
            <a:srgbClr val="00427C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0" marR="0" indent="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800" b="1" kern="1200">
          <a:solidFill>
            <a:srgbClr val="00427C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742950" marR="0" indent="-28575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anose="05000000000000000000" pitchFamily="2" charset="2"/>
        <a:buChar char="§"/>
        <a:tabLst/>
        <a:defRPr sz="1600" b="0" kern="1200">
          <a:solidFill>
            <a:srgbClr val="00427C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marR="0" indent="-22860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anose="05000000000000000000" pitchFamily="2" charset="2"/>
        <a:buChar char="§"/>
        <a:tabLst/>
        <a:defRPr sz="1400" b="0" kern="1200">
          <a:solidFill>
            <a:srgbClr val="00427C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1" kern="1200">
          <a:solidFill>
            <a:srgbClr val="00427C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1" kern="1200">
          <a:solidFill>
            <a:srgbClr val="00427C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tiff"/><Relationship Id="rId13" Type="http://schemas.openxmlformats.org/officeDocument/2006/relationships/image" Target="../media/image25.tiff"/><Relationship Id="rId18" Type="http://schemas.openxmlformats.org/officeDocument/2006/relationships/image" Target="../media/image30.tiff"/><Relationship Id="rId3" Type="http://schemas.openxmlformats.org/officeDocument/2006/relationships/image" Target="../media/image15.tiff"/><Relationship Id="rId21" Type="http://schemas.openxmlformats.org/officeDocument/2006/relationships/image" Target="../media/image33.tiff"/><Relationship Id="rId7" Type="http://schemas.openxmlformats.org/officeDocument/2006/relationships/image" Target="../media/image19.tiff"/><Relationship Id="rId12" Type="http://schemas.openxmlformats.org/officeDocument/2006/relationships/image" Target="../media/image24.tiff"/><Relationship Id="rId17" Type="http://schemas.openxmlformats.org/officeDocument/2006/relationships/image" Target="../media/image29.tiff"/><Relationship Id="rId25" Type="http://schemas.openxmlformats.org/officeDocument/2006/relationships/image" Target="../media/image37.tiff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8.tiff"/><Relationship Id="rId20" Type="http://schemas.openxmlformats.org/officeDocument/2006/relationships/image" Target="../media/image32.tif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tiff"/><Relationship Id="rId11" Type="http://schemas.openxmlformats.org/officeDocument/2006/relationships/image" Target="../media/image23.tiff"/><Relationship Id="rId24" Type="http://schemas.openxmlformats.org/officeDocument/2006/relationships/image" Target="../media/image36.png"/><Relationship Id="rId5" Type="http://schemas.openxmlformats.org/officeDocument/2006/relationships/image" Target="../media/image17.tiff"/><Relationship Id="rId15" Type="http://schemas.openxmlformats.org/officeDocument/2006/relationships/image" Target="../media/image27.tiff"/><Relationship Id="rId23" Type="http://schemas.openxmlformats.org/officeDocument/2006/relationships/image" Target="../media/image35.tiff"/><Relationship Id="rId10" Type="http://schemas.openxmlformats.org/officeDocument/2006/relationships/image" Target="../media/image22.png"/><Relationship Id="rId19" Type="http://schemas.openxmlformats.org/officeDocument/2006/relationships/image" Target="../media/image31.tiff"/><Relationship Id="rId4" Type="http://schemas.openxmlformats.org/officeDocument/2006/relationships/image" Target="../media/image16.png"/><Relationship Id="rId9" Type="http://schemas.openxmlformats.org/officeDocument/2006/relationships/image" Target="../media/image21.tiff"/><Relationship Id="rId14" Type="http://schemas.openxmlformats.org/officeDocument/2006/relationships/image" Target="../media/image26.tiff"/><Relationship Id="rId22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hape 77"/>
          <p:cNvPicPr preferRelativeResize="0">
            <a:picLocks noChangeAspect="1" noChangeArrowheads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9" t="3023" r="5467" b="3021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509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8583" y="356445"/>
            <a:ext cx="7506834" cy="857250"/>
          </a:xfrm>
        </p:spPr>
        <p:txBody>
          <a:bodyPr>
            <a:normAutofit/>
          </a:bodyPr>
          <a:lstStyle/>
          <a:p>
            <a:pPr algn="ctr"/>
            <a:r>
              <a:rPr lang="nl-NL" dirty="0">
                <a:latin typeface="Helvetica Neue" charset="0"/>
                <a:ea typeface="Helvetica Neue" charset="0"/>
                <a:cs typeface="Helvetica Neue" charset="0"/>
              </a:rPr>
              <a:t>de routekaart </a:t>
            </a:r>
            <a:br>
              <a:rPr lang="nl-NL" dirty="0">
                <a:latin typeface="Helvetica Neue" charset="0"/>
                <a:ea typeface="Helvetica Neue" charset="0"/>
                <a:cs typeface="Helvetica Neue" charset="0"/>
              </a:rPr>
            </a:br>
            <a:r>
              <a:rPr lang="nl-NL" dirty="0">
                <a:latin typeface="Helvetica Neue" charset="0"/>
                <a:ea typeface="Helvetica Neue" charset="0"/>
                <a:cs typeface="Helvetica Neue" charset="0"/>
              </a:rPr>
              <a:t>CO2-neutraal in 2050</a:t>
            </a:r>
            <a:endParaRPr lang="nl-NL" b="1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14" name="Afbeelding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435846"/>
            <a:ext cx="2100672" cy="1417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kstvak 5">
            <a:extLst>
              <a:ext uri="{FF2B5EF4-FFF2-40B4-BE49-F238E27FC236}">
                <a16:creationId xmlns:a16="http://schemas.microsoft.com/office/drawing/2014/main" id="{7E28F1E6-FD79-418E-817F-0AD8D66CA3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712" y="1856170"/>
            <a:ext cx="4738148" cy="738664"/>
          </a:xfrm>
          <a:prstGeom prst="rect">
            <a:avLst/>
          </a:prstGeom>
          <a:solidFill>
            <a:schemeClr val="bg1">
              <a:lumMod val="65000"/>
              <a:alpha val="73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nl-NL" altLang="nl-NL" sz="21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Jeffrey Mennen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nl-NL" altLang="nl-NL" sz="21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7 </a:t>
            </a:r>
            <a:r>
              <a:rPr lang="nl-NL" altLang="nl-NL" sz="21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juni 2018</a:t>
            </a:r>
          </a:p>
        </p:txBody>
      </p:sp>
    </p:spTree>
    <p:extLst>
      <p:ext uri="{BB962C8B-B14F-4D97-AF65-F5344CB8AC3E}">
        <p14:creationId xmlns:p14="http://schemas.microsoft.com/office/powerpoint/2010/main" val="4247687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sp>
        <p:nvSpPr>
          <p:cNvPr id="344" name="Definitie CO2-neutraal in Routekaart"/>
          <p:cNvSpPr txBox="1"/>
          <p:nvPr/>
        </p:nvSpPr>
        <p:spPr>
          <a:xfrm>
            <a:off x="745232" y="355638"/>
            <a:ext cx="8229600" cy="578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>
            <a:lvl1pPr>
              <a:defRPr sz="2500" b="1">
                <a:solidFill>
                  <a:srgbClr val="00427C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lang="nl-NL" sz="2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DEFINITIE CO2-NEUTRAAL IN ROUTEKAART</a:t>
            </a:r>
          </a:p>
        </p:txBody>
      </p:sp>
      <p:graphicFrame>
        <p:nvGraphicFramePr>
          <p:cNvPr id="345" name="Table"/>
          <p:cNvGraphicFramePr/>
          <p:nvPr>
            <p:extLst>
              <p:ext uri="{D42A27DB-BD31-4B8C-83A1-F6EECF244321}">
                <p14:modId xmlns:p14="http://schemas.microsoft.com/office/powerpoint/2010/main" val="3572694564"/>
              </p:ext>
            </p:extLst>
          </p:nvPr>
        </p:nvGraphicFramePr>
        <p:xfrm>
          <a:off x="1403648" y="1131590"/>
          <a:ext cx="6912768" cy="3438423"/>
        </p:xfrm>
        <a:graphic>
          <a:graphicData uri="http://schemas.openxmlformats.org/drawingml/2006/table">
            <a:tbl>
              <a:tblPr bandRow="1"/>
              <a:tblGrid>
                <a:gridCol w="69127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38423">
                <a:tc>
                  <a:txBody>
                    <a:bodyPr/>
                    <a:lstStyle/>
                    <a:p>
                      <a:pPr algn="l" defTabSz="457200">
                        <a:lnSpc>
                          <a:spcPct val="140000"/>
                        </a:lnSpc>
                        <a:defRPr sz="1400">
                          <a:solidFill>
                            <a:srgbClr val="FFFFFF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rPr lang="nl-NL" sz="2000" dirty="0">
                          <a:latin typeface="+mj-lt"/>
                        </a:rPr>
                        <a:t>Bij een CO₂-neutrale woningvoorraad wordt de </a:t>
                      </a:r>
                      <a:r>
                        <a:rPr lang="nl-NL" sz="2000" b="1" dirty="0">
                          <a:latin typeface="+mj-lt"/>
                        </a:rPr>
                        <a:t>gehele </a:t>
                      </a:r>
                      <a:r>
                        <a:rPr lang="nl-NL" sz="2000" b="1" dirty="0" err="1">
                          <a:latin typeface="+mj-lt"/>
                        </a:rPr>
                        <a:t>woninggebonden</a:t>
                      </a:r>
                      <a:r>
                        <a:rPr lang="nl-NL" sz="2000" b="1" dirty="0">
                          <a:latin typeface="+mj-lt"/>
                        </a:rPr>
                        <a:t> </a:t>
                      </a:r>
                      <a:r>
                        <a:rPr lang="nl-NL" sz="2000" dirty="0">
                          <a:latin typeface="+mj-lt"/>
                        </a:rPr>
                        <a:t>energievraag en het huishoudelijk verbruik op duurzame wijze ingevuld. Dit betekent dus niet dat de corporatie voor iedere woning de energievraag op een </a:t>
                      </a:r>
                      <a:r>
                        <a:rPr lang="nl-NL" sz="2000" dirty="0" err="1">
                          <a:latin typeface="+mj-lt"/>
                        </a:rPr>
                        <a:t>woninggebonden</a:t>
                      </a:r>
                      <a:r>
                        <a:rPr lang="nl-NL" sz="2000" dirty="0">
                          <a:latin typeface="+mj-lt"/>
                        </a:rPr>
                        <a:t> wijze dient te organiseren. Er kan een </a:t>
                      </a:r>
                      <a:r>
                        <a:rPr lang="nl-NL" sz="2000" b="1" dirty="0">
                          <a:latin typeface="+mj-lt"/>
                        </a:rPr>
                        <a:t>restvraag</a:t>
                      </a:r>
                      <a:r>
                        <a:rPr lang="nl-NL" sz="2000" dirty="0">
                          <a:latin typeface="+mj-lt"/>
                        </a:rPr>
                        <a:t> overblijven die </a:t>
                      </a:r>
                      <a:r>
                        <a:rPr lang="nl-NL" sz="2000" b="1" dirty="0">
                          <a:latin typeface="+mj-lt"/>
                        </a:rPr>
                        <a:t>extern ingekocht</a:t>
                      </a:r>
                      <a:r>
                        <a:rPr lang="nl-NL" sz="2000" dirty="0">
                          <a:latin typeface="+mj-lt"/>
                        </a:rPr>
                        <a:t> wordt via leveranciers die deze op CO₂-neutrale wijze opwekken.</a:t>
                      </a:r>
                    </a:p>
                  </a:txBody>
                  <a:tcPr marL="76200" marR="76200" marT="76200" marB="762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03A7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99803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305" name="Waarom:…"/>
          <p:cNvSpPr txBox="1">
            <a:spLocks noGrp="1"/>
          </p:cNvSpPr>
          <p:nvPr>
            <p:ph type="body" idx="4294967295"/>
          </p:nvPr>
        </p:nvSpPr>
        <p:spPr>
          <a:xfrm>
            <a:off x="332235" y="1562652"/>
            <a:ext cx="8601645" cy="3394075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457206">
              <a:lnSpc>
                <a:spcPct val="200000"/>
              </a:lnSpc>
              <a:spcBef>
                <a:spcPts val="0"/>
              </a:spcBef>
              <a:defRPr sz="1400">
                <a:solidFill>
                  <a:schemeClr val="accent1">
                    <a:satOff val="-4409"/>
                    <a:lumOff val="-10509"/>
                  </a:schemeClr>
                </a:solidFill>
              </a:defRPr>
            </a:pPr>
            <a:endParaRPr lang="nl-NL" sz="1600" dirty="0">
              <a:solidFill>
                <a:schemeClr val="tx2"/>
              </a:solidFill>
            </a:endParaRPr>
          </a:p>
          <a:p>
            <a:pPr marL="285750" indent="-285750" defTabSz="457206">
              <a:lnSpc>
                <a:spcPct val="2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solidFill>
                  <a:schemeClr val="accent1">
                    <a:satOff val="-4409"/>
                    <a:lumOff val="-10509"/>
                  </a:schemeClr>
                </a:solidFill>
              </a:defRPr>
            </a:pPr>
            <a:r>
              <a:rPr sz="1600" dirty="0" err="1">
                <a:solidFill>
                  <a:schemeClr val="tx2"/>
                </a:solidFill>
              </a:rPr>
              <a:t>Inzicht</a:t>
            </a:r>
            <a:r>
              <a:rPr sz="1600" dirty="0">
                <a:solidFill>
                  <a:schemeClr val="tx2"/>
                </a:solidFill>
              </a:rPr>
              <a:t> </a:t>
            </a:r>
            <a:r>
              <a:rPr sz="1600" dirty="0" err="1">
                <a:solidFill>
                  <a:schemeClr val="tx2"/>
                </a:solidFill>
              </a:rPr>
              <a:t>bijdrage</a:t>
            </a:r>
            <a:r>
              <a:rPr sz="1600" dirty="0">
                <a:solidFill>
                  <a:schemeClr val="tx2"/>
                </a:solidFill>
              </a:rPr>
              <a:t> </a:t>
            </a:r>
            <a:r>
              <a:rPr sz="1600" dirty="0" err="1">
                <a:solidFill>
                  <a:schemeClr val="tx2"/>
                </a:solidFill>
              </a:rPr>
              <a:t>corporatie</a:t>
            </a:r>
            <a:r>
              <a:rPr sz="1600" dirty="0">
                <a:solidFill>
                  <a:schemeClr val="tx2"/>
                </a:solidFill>
              </a:rPr>
              <a:t> </a:t>
            </a:r>
            <a:r>
              <a:rPr sz="1600" dirty="0" err="1">
                <a:solidFill>
                  <a:schemeClr val="tx2"/>
                </a:solidFill>
              </a:rPr>
              <a:t>reductie</a:t>
            </a:r>
            <a:r>
              <a:rPr sz="1600" dirty="0">
                <a:solidFill>
                  <a:schemeClr val="tx2"/>
                </a:solidFill>
              </a:rPr>
              <a:t> CO</a:t>
            </a:r>
            <a:r>
              <a:rPr sz="1600" baseline="-5999" dirty="0">
                <a:solidFill>
                  <a:schemeClr val="tx2"/>
                </a:solidFill>
              </a:rPr>
              <a:t>2</a:t>
            </a:r>
            <a:r>
              <a:rPr sz="1600" dirty="0">
                <a:solidFill>
                  <a:schemeClr val="tx2"/>
                </a:solidFill>
              </a:rPr>
              <a:t>-uitstoot</a:t>
            </a:r>
          </a:p>
          <a:p>
            <a:pPr marL="285750" indent="-285750" defTabSz="457206">
              <a:lnSpc>
                <a:spcPct val="2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solidFill>
                  <a:schemeClr val="accent1">
                    <a:satOff val="-4409"/>
                    <a:lumOff val="-10509"/>
                  </a:schemeClr>
                </a:solidFill>
              </a:defRPr>
            </a:pPr>
            <a:r>
              <a:rPr lang="nl-NL" sz="1600" dirty="0">
                <a:solidFill>
                  <a:schemeClr val="tx2"/>
                </a:solidFill>
              </a:rPr>
              <a:t>Inzicht corporatie wil/kan/gaat </a:t>
            </a:r>
            <a:r>
              <a:rPr lang="nl-NL" sz="1600" u="sng" dirty="0">
                <a:solidFill>
                  <a:schemeClr val="tx2"/>
                </a:solidFill>
              </a:rPr>
              <a:t>niet</a:t>
            </a:r>
            <a:r>
              <a:rPr lang="nl-NL" sz="1600" dirty="0">
                <a:solidFill>
                  <a:schemeClr val="tx2"/>
                </a:solidFill>
              </a:rPr>
              <a:t> zonder samenwerking</a:t>
            </a:r>
          </a:p>
          <a:p>
            <a:pPr marL="285750" indent="-285750" defTabSz="457206">
              <a:lnSpc>
                <a:spcPct val="2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>
                <a:solidFill>
                  <a:schemeClr val="accent1">
                    <a:satOff val="-4409"/>
                    <a:lumOff val="-10509"/>
                  </a:schemeClr>
                </a:solidFill>
              </a:defRPr>
            </a:pPr>
            <a:r>
              <a:rPr sz="1600" dirty="0" err="1">
                <a:solidFill>
                  <a:schemeClr val="tx2"/>
                </a:solidFill>
              </a:rPr>
              <a:t>Bewustwording</a:t>
            </a:r>
            <a:r>
              <a:rPr sz="1600" dirty="0">
                <a:solidFill>
                  <a:schemeClr val="tx2"/>
                </a:solidFill>
              </a:rPr>
              <a:t> </a:t>
            </a:r>
            <a:r>
              <a:rPr sz="1600" dirty="0" err="1">
                <a:solidFill>
                  <a:schemeClr val="tx2"/>
                </a:solidFill>
              </a:rPr>
              <a:t>omvang</a:t>
            </a:r>
            <a:r>
              <a:rPr sz="1600" dirty="0">
                <a:solidFill>
                  <a:schemeClr val="tx2"/>
                </a:solidFill>
              </a:rPr>
              <a:t> </a:t>
            </a:r>
            <a:r>
              <a:rPr sz="1600" dirty="0" err="1">
                <a:solidFill>
                  <a:schemeClr val="tx2"/>
                </a:solidFill>
              </a:rPr>
              <a:t>opgave</a:t>
            </a:r>
            <a:r>
              <a:rPr sz="1600" dirty="0">
                <a:solidFill>
                  <a:schemeClr val="tx2"/>
                </a:solidFill>
              </a:rPr>
              <a:t>: </a:t>
            </a:r>
            <a:r>
              <a:rPr sz="1600" dirty="0" err="1">
                <a:solidFill>
                  <a:schemeClr val="tx2"/>
                </a:solidFill>
              </a:rPr>
              <a:t>aantal</a:t>
            </a:r>
            <a:r>
              <a:rPr sz="1600" dirty="0">
                <a:solidFill>
                  <a:schemeClr val="tx2"/>
                </a:solidFill>
              </a:rPr>
              <a:t>/</a:t>
            </a:r>
            <a:r>
              <a:rPr sz="1600" dirty="0" err="1">
                <a:solidFill>
                  <a:schemeClr val="tx2"/>
                </a:solidFill>
              </a:rPr>
              <a:t>jaar</a:t>
            </a:r>
            <a:r>
              <a:rPr sz="1600" dirty="0">
                <a:solidFill>
                  <a:schemeClr val="tx2"/>
                </a:solidFill>
              </a:rPr>
              <a:t> + </a:t>
            </a:r>
            <a:r>
              <a:rPr sz="1600" dirty="0" err="1">
                <a:solidFill>
                  <a:schemeClr val="tx2"/>
                </a:solidFill>
              </a:rPr>
              <a:t>kosten</a:t>
            </a:r>
            <a:r>
              <a:rPr sz="1600" dirty="0">
                <a:solidFill>
                  <a:schemeClr val="tx2"/>
                </a:solidFill>
              </a:rPr>
              <a:t> + </a:t>
            </a:r>
            <a:r>
              <a:rPr sz="1600" dirty="0" err="1">
                <a:solidFill>
                  <a:schemeClr val="tx2"/>
                </a:solidFill>
              </a:rPr>
              <a:t>resultaat</a:t>
            </a:r>
            <a:r>
              <a:rPr sz="1600" dirty="0">
                <a:solidFill>
                  <a:schemeClr val="tx2"/>
                </a:solidFill>
              </a:rPr>
              <a:t> CO</a:t>
            </a:r>
            <a:r>
              <a:rPr sz="1600" baseline="-5999" dirty="0">
                <a:solidFill>
                  <a:schemeClr val="tx2"/>
                </a:solidFill>
              </a:rPr>
              <a:t>2</a:t>
            </a:r>
            <a:endParaRPr sz="1600" dirty="0">
              <a:solidFill>
                <a:schemeClr val="tx2"/>
              </a:solidFill>
            </a:endParaRPr>
          </a:p>
        </p:txBody>
      </p:sp>
      <p:sp>
        <p:nvSpPr>
          <p:cNvPr id="307" name="Waarom invullen &amp; wat levert het op?"/>
          <p:cNvSpPr txBox="1"/>
          <p:nvPr/>
        </p:nvSpPr>
        <p:spPr>
          <a:xfrm>
            <a:off x="734269" y="348035"/>
            <a:ext cx="8229600" cy="578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>
            <a:lvl1pPr>
              <a:defRPr sz="2500" b="1">
                <a:solidFill>
                  <a:srgbClr val="00427C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rPr lang="nl-NL" sz="2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WAT LEVERT HET OP?</a:t>
            </a:r>
          </a:p>
        </p:txBody>
      </p:sp>
      <p:grpSp>
        <p:nvGrpSpPr>
          <p:cNvPr id="5" name="Groep 4">
            <a:extLst>
              <a:ext uri="{FF2B5EF4-FFF2-40B4-BE49-F238E27FC236}">
                <a16:creationId xmlns:a16="http://schemas.microsoft.com/office/drawing/2014/main" id="{1C45909E-E9FB-4C4A-ADEE-03B4C3764DA8}"/>
              </a:ext>
            </a:extLst>
          </p:cNvPr>
          <p:cNvGrpSpPr/>
          <p:nvPr/>
        </p:nvGrpSpPr>
        <p:grpSpPr>
          <a:xfrm>
            <a:off x="5364088" y="448888"/>
            <a:ext cx="3196020" cy="1591614"/>
            <a:chOff x="899592" y="2466603"/>
            <a:chExt cx="6086028" cy="3054027"/>
          </a:xfrm>
        </p:grpSpPr>
        <p:cxnSp>
          <p:nvCxnSpPr>
            <p:cNvPr id="6" name="Rechte verbindingslijn 5">
              <a:extLst>
                <a:ext uri="{FF2B5EF4-FFF2-40B4-BE49-F238E27FC236}">
                  <a16:creationId xmlns:a16="http://schemas.microsoft.com/office/drawing/2014/main" id="{7559FEFE-5E6A-FE44-9C3E-1D6365F436C8}"/>
                </a:ext>
              </a:extLst>
            </p:cNvPr>
            <p:cNvCxnSpPr/>
            <p:nvPr/>
          </p:nvCxnSpPr>
          <p:spPr>
            <a:xfrm>
              <a:off x="1670968" y="4221088"/>
              <a:ext cx="4968552" cy="0"/>
            </a:xfrm>
            <a:prstGeom prst="line">
              <a:avLst/>
            </a:prstGeom>
            <a:ln w="1174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Gelijkbenige driehoek 8">
              <a:extLst>
                <a:ext uri="{FF2B5EF4-FFF2-40B4-BE49-F238E27FC236}">
                  <a16:creationId xmlns:a16="http://schemas.microsoft.com/office/drawing/2014/main" id="{7B4578C8-AD88-FC46-8235-073892F579F9}"/>
                </a:ext>
              </a:extLst>
            </p:cNvPr>
            <p:cNvSpPr/>
            <p:nvPr/>
          </p:nvSpPr>
          <p:spPr>
            <a:xfrm>
              <a:off x="3651188" y="4224486"/>
              <a:ext cx="1008112" cy="1296144"/>
            </a:xfrm>
            <a:prstGeom prst="triangl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675">
                <a:solidFill>
                  <a:prstClr val="white"/>
                </a:solidFill>
              </a:endParaRPr>
            </a:p>
          </p:txBody>
        </p:sp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BD4C3087-2C11-1943-A794-EC0D7D0AA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9592" y="2492896"/>
              <a:ext cx="2486025" cy="1638300"/>
            </a:xfrm>
            <a:prstGeom prst="rect">
              <a:avLst/>
            </a:prstGeom>
          </p:spPr>
        </p:pic>
        <p:pic>
          <p:nvPicPr>
            <p:cNvPr id="9" name="Afbeelding 8">
              <a:extLst>
                <a:ext uri="{FF2B5EF4-FFF2-40B4-BE49-F238E27FC236}">
                  <a16:creationId xmlns:a16="http://schemas.microsoft.com/office/drawing/2014/main" id="{788A8D49-52D3-E74F-88DE-6661EDC236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92080" y="2466603"/>
              <a:ext cx="1693540" cy="1596766"/>
            </a:xfrm>
            <a:prstGeom prst="rect">
              <a:avLst/>
            </a:prstGeom>
          </p:spPr>
        </p:pic>
      </p:grpSp>
      <p:sp>
        <p:nvSpPr>
          <p:cNvPr id="2" name="Tekstvak 1">
            <a:extLst>
              <a:ext uri="{FF2B5EF4-FFF2-40B4-BE49-F238E27FC236}">
                <a16:creationId xmlns:a16="http://schemas.microsoft.com/office/drawing/2014/main" id="{AF80AC91-B6FA-8A4A-A8A3-102C4E1B580D}"/>
              </a:ext>
            </a:extLst>
          </p:cNvPr>
          <p:cNvSpPr txBox="1"/>
          <p:nvPr/>
        </p:nvSpPr>
        <p:spPr>
          <a:xfrm>
            <a:off x="7043895" y="1125415"/>
            <a:ext cx="0" cy="0"/>
          </a:xfrm>
          <a:prstGeom prst="rect">
            <a:avLst/>
          </a:prstGeom>
        </p:spPr>
        <p:txBody>
          <a:bodyPr vert="horz" wrap="none" lIns="0" tIns="45720" rIns="91440" bIns="45720" rtlCol="0">
            <a:normAutofit fontScale="25000" lnSpcReduction="20000"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91095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sp>
        <p:nvSpPr>
          <p:cNvPr id="316" name="Vier routes naar CO2-neutraal"/>
          <p:cNvSpPr txBox="1">
            <a:spLocks noGrp="1"/>
          </p:cNvSpPr>
          <p:nvPr>
            <p:ph type="title" idx="4294967295"/>
          </p:nvPr>
        </p:nvSpPr>
        <p:spPr>
          <a:xfrm>
            <a:off x="755576" y="206574"/>
            <a:ext cx="8501261" cy="85725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>
              <a:defRPr b="1"/>
            </a:pPr>
            <a:r>
              <a:rPr sz="2400" dirty="0" err="1"/>
              <a:t>Vier</a:t>
            </a:r>
            <a:r>
              <a:rPr sz="2400" dirty="0"/>
              <a:t> routes </a:t>
            </a:r>
            <a:r>
              <a:rPr sz="2400" dirty="0" err="1"/>
              <a:t>naar</a:t>
            </a:r>
            <a:r>
              <a:rPr sz="2400" dirty="0"/>
              <a:t> CO</a:t>
            </a:r>
            <a:r>
              <a:rPr sz="2400" baseline="-5999" dirty="0"/>
              <a:t>2</a:t>
            </a:r>
            <a:r>
              <a:rPr sz="2400" dirty="0"/>
              <a:t>-neutraal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2D18293-0ACF-DB4D-AD11-AD5FA54FE2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78" y="1063823"/>
            <a:ext cx="8346628" cy="397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4075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B175108-B7C1-4241-B3E3-1CB1CC1E9E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35713"/>
            <a:ext cx="6961145" cy="498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3885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400" dirty="0"/>
              <a:t>Vier scenario’s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458FA54D-73D7-42DD-904E-DBDA48D0AE00}" type="slidenum">
              <a:rPr lang="nl-NL" smtClean="0"/>
              <a:t>14</a:t>
            </a:fld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192698"/>
            <a:ext cx="3168352" cy="471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3330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69806A5-722F-AA43-904F-8D3FFDD5F9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" y="19344"/>
            <a:ext cx="9140419" cy="478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0624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41310CB-790B-8A48-A295-DF00F47A39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8" y="-32444"/>
            <a:ext cx="9037554" cy="476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6003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9692F4-EC63-0149-9342-54232A4C9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Investeringen in CO2 reductie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BBBC743-2784-964A-A3EC-6771624A4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06" y="915566"/>
            <a:ext cx="8884732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1839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97443E-A577-7544-94A4-645E9AEF9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Balans CO2 reductie versus investering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FA93CDCF-D382-1447-8F61-3D78A6745D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584" y="4180284"/>
            <a:ext cx="8950832" cy="758211"/>
          </a:xfr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817876D-04C2-D347-A0B9-E6349D683D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83" y="1275606"/>
            <a:ext cx="8922371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6282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BC737742-4D2A-5C4F-ABB0-1D1D91741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856" y="966874"/>
            <a:ext cx="5112568" cy="310261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7E2C81B-015C-FE48-A530-627873A47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0" y="213433"/>
            <a:ext cx="6172200" cy="857250"/>
          </a:xfrm>
        </p:spPr>
        <p:txBody>
          <a:bodyPr/>
          <a:lstStyle/>
          <a:p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Gemiddeld Label B als tussenstap 2021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8CA8F1B-128A-A844-9167-07B5611284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670" y="1001105"/>
            <a:ext cx="3838857" cy="306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7042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A21B5A-744A-044A-B198-0C6BD0C94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AB8A5DA8-D2E2-FB4F-9F1A-A5017DBEB5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/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9793F824-D258-DF4F-954C-1255D9AE1B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6577" y="0"/>
            <a:ext cx="1074098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7141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  <p:pic>
        <p:nvPicPr>
          <p:cNvPr id="392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t="27089"/>
          <a:stretch>
            <a:fillRect/>
          </a:stretch>
        </p:blipFill>
        <p:spPr>
          <a:xfrm>
            <a:off x="899592" y="483823"/>
            <a:ext cx="7632848" cy="424215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584531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21</a:t>
            </a:fld>
            <a:endParaRPr/>
          </a:p>
        </p:txBody>
      </p:sp>
      <p:pic>
        <p:nvPicPr>
          <p:cNvPr id="392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t="27089"/>
          <a:stretch>
            <a:fillRect/>
          </a:stretch>
        </p:blipFill>
        <p:spPr>
          <a:xfrm>
            <a:off x="899593" y="2044613"/>
            <a:ext cx="4824536" cy="268135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1AE6653-1377-C840-92F2-C8BB7C376E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3888" y="340384"/>
            <a:ext cx="4824536" cy="284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5532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22</a:t>
            </a:fld>
            <a:endParaRPr/>
          </a:p>
        </p:txBody>
      </p:sp>
      <p:pic>
        <p:nvPicPr>
          <p:cNvPr id="397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t="15989"/>
          <a:stretch>
            <a:fillRect/>
          </a:stretch>
        </p:blipFill>
        <p:spPr>
          <a:xfrm>
            <a:off x="2444089" y="778028"/>
            <a:ext cx="6384227" cy="4022572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Financiële haalbaarheid Routekaart">
            <a:extLst>
              <a:ext uri="{FF2B5EF4-FFF2-40B4-BE49-F238E27FC236}">
                <a16:creationId xmlns:a16="http://schemas.microsoft.com/office/drawing/2014/main" id="{EAF99FC5-EF20-4B46-9B5A-D6E920B0737B}"/>
              </a:ext>
            </a:extLst>
          </p:cNvPr>
          <p:cNvSpPr txBox="1">
            <a:spLocks/>
          </p:cNvSpPr>
          <p:nvPr/>
        </p:nvSpPr>
        <p:spPr>
          <a:xfrm>
            <a:off x="755576" y="138766"/>
            <a:ext cx="8270269" cy="8716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050" tIns="19050" rIns="19050" bIns="19050" anchor="ctr">
            <a:noAutofit/>
          </a:bodyPr>
          <a:lstStyle>
            <a:lvl1pPr marL="0" marR="0" indent="0" algn="ctr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0" b="1" i="0" u="none" strike="noStrike" cap="all" spc="250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Tw Cen MT"/>
              </a:defRPr>
            </a:lvl1pPr>
            <a:lvl2pPr marL="0" marR="0" indent="228600" algn="ctr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0" b="1" i="0" u="none" strike="noStrike" cap="all" spc="250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Tw Cen MT"/>
              </a:defRPr>
            </a:lvl2pPr>
            <a:lvl3pPr marL="0" marR="0" indent="457200" algn="ctr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0" b="1" i="0" u="none" strike="noStrike" cap="all" spc="250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Tw Cen MT"/>
              </a:defRPr>
            </a:lvl3pPr>
            <a:lvl4pPr marL="0" marR="0" indent="685800" algn="ctr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0" b="1" i="0" u="none" strike="noStrike" cap="all" spc="250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Tw Cen MT"/>
              </a:defRPr>
            </a:lvl4pPr>
            <a:lvl5pPr marL="0" marR="0" indent="914400" algn="ctr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0" b="1" i="0" u="none" strike="noStrike" cap="all" spc="250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Tw Cen MT"/>
              </a:defRPr>
            </a:lvl5pPr>
            <a:lvl6pPr marL="0" marR="0" indent="1143000" algn="ctr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0" b="1" i="0" u="none" strike="noStrike" cap="all" spc="250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Tw Cen MT"/>
              </a:defRPr>
            </a:lvl6pPr>
            <a:lvl7pPr marL="0" marR="0" indent="1371600" algn="ctr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0" b="1" i="0" u="none" strike="noStrike" cap="all" spc="250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Tw Cen MT"/>
              </a:defRPr>
            </a:lvl7pPr>
            <a:lvl8pPr marL="0" marR="0" indent="1600200" algn="ctr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0" b="1" i="0" u="none" strike="noStrike" cap="all" spc="250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Tw Cen MT"/>
              </a:defRPr>
            </a:lvl8pPr>
            <a:lvl9pPr marL="0" marR="0" indent="1828800" algn="ctr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0" b="1" i="0" u="none" strike="noStrike" cap="all" spc="250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Tw Cen MT"/>
              </a:defRPr>
            </a:lvl9pPr>
          </a:lstStyle>
          <a:p>
            <a:pPr hangingPunct="1"/>
            <a:r>
              <a:rPr lang="nl-NL" sz="2400" cap="none" spc="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FINANCIËLE HAALBAARHEID ROUTEKAART</a:t>
            </a:r>
          </a:p>
        </p:txBody>
      </p:sp>
      <p:sp>
        <p:nvSpPr>
          <p:cNvPr id="7" name="DE BIJDRAGE AAN DE CO2-REDUCTIE HANGT AF  VAN DE FINANCIËLE MOGELIJKHEDEN…">
            <a:extLst>
              <a:ext uri="{FF2B5EF4-FFF2-40B4-BE49-F238E27FC236}">
                <a16:creationId xmlns:a16="http://schemas.microsoft.com/office/drawing/2014/main" id="{CB5CB062-1921-9F48-BA76-BFFC41012F98}"/>
              </a:ext>
            </a:extLst>
          </p:cNvPr>
          <p:cNvSpPr txBox="1"/>
          <p:nvPr/>
        </p:nvSpPr>
        <p:spPr>
          <a:xfrm>
            <a:off x="170418" y="1167466"/>
            <a:ext cx="2273671" cy="2604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17145" rIns="17145">
            <a:noAutofit/>
          </a:bodyPr>
          <a:lstStyle/>
          <a:p>
            <a:pPr>
              <a:lnSpc>
                <a:spcPct val="140000"/>
              </a:lnSpc>
              <a:buFont typeface="Arial"/>
              <a:defRPr sz="1200" b="1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nl-NL" sz="1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bijdrage aan de co2-reductie hangt af </a:t>
            </a:r>
            <a:br>
              <a:rPr lang="nl-NL" sz="1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nl-NL" sz="1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van de financiële mogelijkheden </a:t>
            </a:r>
          </a:p>
          <a:p>
            <a:pPr>
              <a:lnSpc>
                <a:spcPct val="140000"/>
              </a:lnSpc>
              <a:buFont typeface="Arial"/>
              <a:defRPr sz="1200" b="1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nl-NL" sz="1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andere</a:t>
            </a:r>
          </a:p>
          <a:p>
            <a:pPr>
              <a:lnSpc>
                <a:spcPct val="140000"/>
              </a:lnSpc>
              <a:buFont typeface="Arial"/>
              <a:defRPr sz="1200" b="1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nl-NL" sz="1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beleidsdoelstellingen</a:t>
            </a:r>
          </a:p>
        </p:txBody>
      </p:sp>
    </p:spTree>
    <p:extLst>
      <p:ext uri="{BB962C8B-B14F-4D97-AF65-F5344CB8AC3E}">
        <p14:creationId xmlns:p14="http://schemas.microsoft.com/office/powerpoint/2010/main" val="9820095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400" dirty="0"/>
              <a:t>Resultaten en dan: routeplanner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Routeplanner:</a:t>
            </a:r>
          </a:p>
          <a:p>
            <a:r>
              <a:rPr lang="nl-NL" b="0" dirty="0"/>
              <a:t>Elk scenario eigen consequenties &gt; hoe plannen en mogelijke keuzes.</a:t>
            </a:r>
          </a:p>
          <a:p>
            <a:endParaRPr lang="nl-NL" b="0" dirty="0"/>
          </a:p>
          <a:p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336" y="2283718"/>
            <a:ext cx="7308304" cy="204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3319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title"/>
          </p:nvPr>
        </p:nvSpPr>
        <p:spPr>
          <a:xfrm>
            <a:off x="1228796" y="12503"/>
            <a:ext cx="6172200" cy="8572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 algn="ctr">
              <a:spcBef>
                <a:spcPts val="0"/>
              </a:spcBef>
              <a:buClr>
                <a:schemeClr val="dk1"/>
              </a:buClr>
              <a:buSzPts val="4400"/>
            </a:pPr>
            <a:r>
              <a:rPr lang="nl-NL" sz="2400" dirty="0"/>
              <a:t>Landelijk beeld Routekaart </a:t>
            </a:r>
            <a:endParaRPr sz="2400" b="0" cap="none" dirty="0">
              <a:solidFill>
                <a:schemeClr val="dk1"/>
              </a:solidFill>
              <a:sym typeface="Calibri"/>
            </a:endParaRPr>
          </a:p>
        </p:txBody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467544" y="699542"/>
            <a:ext cx="6246440" cy="3704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342900" indent="-323850">
              <a:lnSpc>
                <a:spcPct val="150000"/>
              </a:lnSpc>
              <a:spcBef>
                <a:spcPts val="0"/>
              </a:spcBef>
              <a:buSzPts val="3200"/>
              <a:buChar char="•"/>
            </a:pPr>
            <a:r>
              <a:rPr lang="nl-NL" sz="1600" dirty="0"/>
              <a:t>247 corporaties routekaart ingevuld</a:t>
            </a:r>
          </a:p>
          <a:p>
            <a:pPr marL="342900" indent="-323850">
              <a:lnSpc>
                <a:spcPct val="150000"/>
              </a:lnSpc>
              <a:spcBef>
                <a:spcPts val="0"/>
              </a:spcBef>
              <a:buSzPts val="3200"/>
              <a:buChar char="•"/>
            </a:pPr>
            <a:r>
              <a:rPr lang="nl-NL" sz="1600" dirty="0"/>
              <a:t>1.9 miljoen woningen </a:t>
            </a:r>
          </a:p>
          <a:p>
            <a:pPr marL="342900" indent="-323850">
              <a:lnSpc>
                <a:spcPct val="150000"/>
              </a:lnSpc>
              <a:spcBef>
                <a:spcPts val="0"/>
              </a:spcBef>
              <a:buSzPts val="3200"/>
              <a:buFont typeface="Arial" panose="020B0604020202020204" pitchFamily="34" charset="0"/>
              <a:buChar char="•"/>
            </a:pPr>
            <a:r>
              <a:rPr lang="nl-NL" sz="1600" dirty="0"/>
              <a:t>Investering van 108 miljard</a:t>
            </a:r>
          </a:p>
          <a:p>
            <a:pPr marL="342900" indent="-323850">
              <a:lnSpc>
                <a:spcPct val="150000"/>
              </a:lnSpc>
              <a:spcBef>
                <a:spcPts val="0"/>
              </a:spcBef>
              <a:buSzPts val="3200"/>
              <a:buChar char="•"/>
            </a:pPr>
            <a:r>
              <a:rPr lang="nl-NL" sz="1600" dirty="0"/>
              <a:t>CO2 reductie van 70% </a:t>
            </a:r>
            <a:r>
              <a:rPr lang="nl-NL" sz="1600" dirty="0" err="1"/>
              <a:t>tov</a:t>
            </a:r>
            <a:r>
              <a:rPr lang="nl-NL" sz="1600" dirty="0"/>
              <a:t> huidig</a:t>
            </a:r>
          </a:p>
          <a:p>
            <a:pPr marL="342900" indent="-323850">
              <a:lnSpc>
                <a:spcPct val="150000"/>
              </a:lnSpc>
              <a:spcBef>
                <a:spcPts val="0"/>
              </a:spcBef>
              <a:buSzPts val="3200"/>
              <a:buChar char="•"/>
            </a:pPr>
            <a:r>
              <a:rPr lang="nl-NL" sz="1600" dirty="0"/>
              <a:t>Restant 30% door duurzaam inkopen</a:t>
            </a:r>
          </a:p>
          <a:p>
            <a:pPr marL="342900" indent="-323850">
              <a:lnSpc>
                <a:spcPct val="150000"/>
              </a:lnSpc>
              <a:spcBef>
                <a:spcPts val="0"/>
              </a:spcBef>
              <a:buSzPts val="3200"/>
              <a:buChar char="•"/>
            </a:pPr>
            <a:r>
              <a:rPr lang="nl-NL" sz="1600" dirty="0"/>
              <a:t>38 % complexen naar NOM</a:t>
            </a:r>
          </a:p>
          <a:p>
            <a:pPr marL="342900" indent="-323850">
              <a:lnSpc>
                <a:spcPct val="150000"/>
              </a:lnSpc>
              <a:spcBef>
                <a:spcPts val="0"/>
              </a:spcBef>
              <a:buSzPts val="3200"/>
              <a:buChar char="•"/>
            </a:pPr>
            <a:r>
              <a:rPr lang="nl-NL" sz="1600" dirty="0"/>
              <a:t>38 % complexen eerst label B + zon</a:t>
            </a:r>
          </a:p>
          <a:p>
            <a:pPr marL="342900" indent="-323850">
              <a:lnSpc>
                <a:spcPct val="150000"/>
              </a:lnSpc>
              <a:spcBef>
                <a:spcPts val="0"/>
              </a:spcBef>
              <a:buSzPts val="3200"/>
              <a:buChar char="•"/>
            </a:pPr>
            <a:r>
              <a:rPr lang="nl-NL" sz="1600" dirty="0"/>
              <a:t>BENG blijft achter met 10%</a:t>
            </a:r>
          </a:p>
          <a:p>
            <a:pPr marL="342900" indent="-323850">
              <a:lnSpc>
                <a:spcPct val="150000"/>
              </a:lnSpc>
              <a:spcBef>
                <a:spcPts val="0"/>
              </a:spcBef>
              <a:buSzPts val="3200"/>
              <a:buChar char="•"/>
            </a:pPr>
            <a:r>
              <a:rPr lang="nl-NL" sz="1600" dirty="0"/>
              <a:t>25% complexen gekozen voor warmtenet</a:t>
            </a:r>
          </a:p>
          <a:p>
            <a:pPr marL="342900" indent="-323850">
              <a:lnSpc>
                <a:spcPct val="150000"/>
              </a:lnSpc>
              <a:spcBef>
                <a:spcPts val="0"/>
              </a:spcBef>
              <a:buSzPts val="3200"/>
              <a:buChar char="•"/>
            </a:pPr>
            <a:r>
              <a:rPr lang="nl-NL" sz="1600" dirty="0"/>
              <a:t>Tot 2021 scenario op 28%</a:t>
            </a:r>
          </a:p>
        </p:txBody>
      </p:sp>
      <p:sp>
        <p:nvSpPr>
          <p:cNvPr id="118" name="Shape 118"/>
          <p:cNvSpPr txBox="1">
            <a:spLocks noGrp="1"/>
          </p:cNvSpPr>
          <p:nvPr>
            <p:ph type="sldNum" idx="12"/>
          </p:nvPr>
        </p:nvSpPr>
        <p:spPr>
          <a:xfrm>
            <a:off x="6057900" y="4767263"/>
            <a:ext cx="1600200" cy="273825"/>
          </a:xfrm>
          <a:prstGeom prst="rect">
            <a:avLst/>
          </a:prstGeom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>
              <a:buClr>
                <a:srgbClr val="000000"/>
              </a:buClr>
            </a:pPr>
            <a:fld id="{00000000-1234-1234-1234-123412341234}" type="slidenum">
              <a:rPr lang="nl-NL"/>
              <a:pPr>
                <a:buClr>
                  <a:srgbClr val="000000"/>
                </a:buClr>
              </a:pPr>
              <a:t>24</a:t>
            </a:fld>
            <a:endParaRPr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9F8E834-94AD-C041-8BD2-3E2DD7CC9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8" y="869753"/>
            <a:ext cx="3400108" cy="382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5077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Schermafbeelding 2014-09-27 om 10.51.3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24" y="-182556"/>
            <a:ext cx="9150724" cy="5550134"/>
          </a:xfrm>
          <a:prstGeom prst="rect">
            <a:avLst/>
          </a:prstGeom>
        </p:spPr>
      </p:pic>
      <p:sp>
        <p:nvSpPr>
          <p:cNvPr id="5" name="TextBox 2"/>
          <p:cNvSpPr txBox="1"/>
          <p:nvPr/>
        </p:nvSpPr>
        <p:spPr>
          <a:xfrm>
            <a:off x="1061610" y="357504"/>
            <a:ext cx="3834426" cy="84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/>
            <a:r>
              <a:rPr lang="nl-NL" sz="4875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 Neue Regulier" charset="0"/>
              </a:rPr>
              <a:t>€ 13 miljard</a:t>
            </a:r>
          </a:p>
        </p:txBody>
      </p:sp>
    </p:spTree>
    <p:extLst>
      <p:ext uri="{BB962C8B-B14F-4D97-AF65-F5344CB8AC3E}">
        <p14:creationId xmlns:p14="http://schemas.microsoft.com/office/powerpoint/2010/main" val="768278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36302" y="226713"/>
            <a:ext cx="5904656" cy="857250"/>
          </a:xfrm>
        </p:spPr>
        <p:txBody>
          <a:bodyPr/>
          <a:lstStyle/>
          <a:p>
            <a:pPr algn="l"/>
            <a:r>
              <a:rPr lang="nl-NL" sz="2400" b="1" dirty="0"/>
              <a:t>COMFORTABEL WONEN</a:t>
            </a:r>
          </a:p>
        </p:txBody>
      </p:sp>
      <p:sp>
        <p:nvSpPr>
          <p:cNvPr id="45" name="Afgeronde rechthoek 44"/>
          <p:cNvSpPr/>
          <p:nvPr/>
        </p:nvSpPr>
        <p:spPr>
          <a:xfrm>
            <a:off x="1336302" y="1456884"/>
            <a:ext cx="1162329" cy="35096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</a:pPr>
            <a:r>
              <a:rPr lang="nl-NL" sz="900" b="1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 Opgave</a:t>
            </a:r>
          </a:p>
        </p:txBody>
      </p:sp>
      <p:sp>
        <p:nvSpPr>
          <p:cNvPr id="46" name="Gelijkbenige driehoek 7"/>
          <p:cNvSpPr/>
          <p:nvPr/>
        </p:nvSpPr>
        <p:spPr>
          <a:xfrm rot="10800000">
            <a:off x="1715096" y="1873953"/>
            <a:ext cx="232466" cy="87742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NL" sz="900" b="1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48" name="Afgeronde rechthoek 47"/>
          <p:cNvSpPr/>
          <p:nvPr/>
        </p:nvSpPr>
        <p:spPr>
          <a:xfrm>
            <a:off x="1336302" y="3077064"/>
            <a:ext cx="1162329" cy="35096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</a:pPr>
            <a:r>
              <a:rPr lang="nl-NL" sz="900" b="1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Aanbieder</a:t>
            </a:r>
          </a:p>
        </p:txBody>
      </p:sp>
      <p:sp>
        <p:nvSpPr>
          <p:cNvPr id="49" name="Gelijkbenige driehoek 36"/>
          <p:cNvSpPr/>
          <p:nvPr/>
        </p:nvSpPr>
        <p:spPr>
          <a:xfrm rot="10800000">
            <a:off x="1715096" y="3494133"/>
            <a:ext cx="232466" cy="87742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NL" sz="900" b="1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51" name="Afgeronde rechthoek 50"/>
          <p:cNvSpPr/>
          <p:nvPr/>
        </p:nvSpPr>
        <p:spPr>
          <a:xfrm>
            <a:off x="1336302" y="3617124"/>
            <a:ext cx="1162329" cy="35096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</a:pPr>
            <a:r>
              <a:rPr lang="nl-NL" sz="900" b="1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Afnemer</a:t>
            </a:r>
          </a:p>
        </p:txBody>
      </p:sp>
      <p:sp>
        <p:nvSpPr>
          <p:cNvPr id="52" name="Gelijkbenige driehoek 39"/>
          <p:cNvSpPr/>
          <p:nvPr/>
        </p:nvSpPr>
        <p:spPr>
          <a:xfrm rot="10800000">
            <a:off x="1715096" y="4034193"/>
            <a:ext cx="232466" cy="87742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NL" sz="900" b="1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54" name="Afgeronde rechthoek 53"/>
          <p:cNvSpPr/>
          <p:nvPr/>
        </p:nvSpPr>
        <p:spPr>
          <a:xfrm>
            <a:off x="1336302" y="1996944"/>
            <a:ext cx="1162329" cy="35096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</a:pPr>
            <a:r>
              <a:rPr lang="nl-NL" sz="900" b="1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Condities</a:t>
            </a:r>
          </a:p>
        </p:txBody>
      </p:sp>
      <p:sp>
        <p:nvSpPr>
          <p:cNvPr id="55" name="Gelijkbenige driehoek 32"/>
          <p:cNvSpPr/>
          <p:nvPr/>
        </p:nvSpPr>
        <p:spPr>
          <a:xfrm rot="10800000">
            <a:off x="1715096" y="2414013"/>
            <a:ext cx="232466" cy="87742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NL" sz="900" b="1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57" name="Afgeronde rechthoek 56"/>
          <p:cNvSpPr/>
          <p:nvPr/>
        </p:nvSpPr>
        <p:spPr>
          <a:xfrm>
            <a:off x="1336302" y="2537004"/>
            <a:ext cx="1162329" cy="35096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</a:pPr>
            <a:r>
              <a:rPr lang="nl-NL" sz="900" b="1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Financieel</a:t>
            </a:r>
          </a:p>
        </p:txBody>
      </p:sp>
      <p:sp>
        <p:nvSpPr>
          <p:cNvPr id="58" name="Gelijkbenige driehoek 41"/>
          <p:cNvSpPr/>
          <p:nvPr/>
        </p:nvSpPr>
        <p:spPr>
          <a:xfrm rot="10800000">
            <a:off x="1715096" y="2954073"/>
            <a:ext cx="232466" cy="87742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NL" sz="900" b="1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59" name="Afgeronde rechthoek 58"/>
          <p:cNvSpPr/>
          <p:nvPr/>
        </p:nvSpPr>
        <p:spPr>
          <a:xfrm>
            <a:off x="1336302" y="4157184"/>
            <a:ext cx="1162329" cy="35096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</a:pPr>
            <a:r>
              <a:rPr lang="nl-NL" sz="900" b="1" dirty="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Bewoner</a:t>
            </a:r>
          </a:p>
        </p:txBody>
      </p:sp>
      <p:sp>
        <p:nvSpPr>
          <p:cNvPr id="22" name="Gelijkbenige driehoek 28"/>
          <p:cNvSpPr/>
          <p:nvPr/>
        </p:nvSpPr>
        <p:spPr>
          <a:xfrm rot="5400000">
            <a:off x="2373524" y="2553614"/>
            <a:ext cx="248747" cy="298292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900" b="1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21" name="Picture 1" descr="Schermafbeelding 2012-03-05 om 18.08.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049037"/>
            <a:ext cx="4608512" cy="39340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3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3863646"/>
              </p:ext>
            </p:extLst>
          </p:nvPr>
        </p:nvGraphicFramePr>
        <p:xfrm>
          <a:off x="3383005" y="2489644"/>
          <a:ext cx="4419878" cy="2028579"/>
        </p:xfrm>
        <a:graphic>
          <a:graphicData uri="http://schemas.openxmlformats.org/drawingml/2006/table">
            <a:tbl>
              <a:tblPr/>
              <a:tblGrid>
                <a:gridCol w="10268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43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887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9797">
                <a:tc>
                  <a:txBody>
                    <a:bodyPr/>
                    <a:lstStyle/>
                    <a:p>
                      <a:pPr marL="0" marR="0" lvl="0" indent="0" algn="r" defTabSz="4556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 Neue Regulier" charset="0"/>
                          <a:ea typeface="ＭＳ Ｐゴシック" charset="0"/>
                          <a:cs typeface="ＭＳ Ｐゴシック" charset="0"/>
                        </a:rPr>
                        <a:t>electra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 Neue Regulier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D0D0D">
                        <a:alpha val="5411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56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 Neue Regulier" charset="0"/>
                          <a:ea typeface="ＭＳ Ｐゴシック" charset="0"/>
                          <a:cs typeface="ＭＳ Ｐゴシック" charset="0"/>
                        </a:rPr>
                        <a:t>gas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D0D0D">
                        <a:alpha val="5411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56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 Neue Regulier" charset="0"/>
                          <a:ea typeface="ＭＳ Ｐゴシック" charset="0"/>
                          <a:cs typeface="ＭＳ Ｐゴシック" charset="0"/>
                        </a:rPr>
                        <a:t>investeringsruimte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 Neue Regulier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D0D0D">
                        <a:alpha val="5411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9797">
                <a:tc>
                  <a:txBody>
                    <a:bodyPr/>
                    <a:lstStyle/>
                    <a:p>
                      <a:pPr marL="0" marR="0" lvl="0" indent="0" algn="r" defTabSz="4556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 Neue Regulier" charset="0"/>
                          <a:ea typeface="ＭＳ Ｐゴシック" charset="0"/>
                          <a:cs typeface="ＭＳ Ｐゴシック" charset="0"/>
                        </a:rPr>
                        <a:t>1500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D0D0D">
                        <a:alpha val="5411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56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 Neue Regulier" charset="0"/>
                          <a:ea typeface="ＭＳ Ｐゴシック" charset="0"/>
                          <a:cs typeface="ＭＳ Ｐゴシック" charset="0"/>
                        </a:rPr>
                        <a:t>1000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D0D0D">
                        <a:alpha val="5411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56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 Neue Regulier" charset="0"/>
                          <a:ea typeface="ＭＳ Ｐゴシック" charset="0"/>
                          <a:cs typeface="ＭＳ Ｐゴシック" charset="0"/>
                        </a:rPr>
                        <a:t> € 30.145,00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D0D0D">
                        <a:alpha val="5411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9797">
                <a:tc>
                  <a:txBody>
                    <a:bodyPr/>
                    <a:lstStyle/>
                    <a:p>
                      <a:pPr marL="0" marR="0" lvl="0" indent="0" algn="r" defTabSz="4556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 Neue Regulier" charset="0"/>
                          <a:ea typeface="ＭＳ Ｐゴシック" charset="0"/>
                          <a:cs typeface="ＭＳ Ｐゴシック" charset="0"/>
                        </a:rPr>
                        <a:t>2000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D0D0D">
                        <a:alpha val="5411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56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 Neue Regulier" charset="0"/>
                          <a:ea typeface="ＭＳ Ｐゴシック" charset="0"/>
                          <a:cs typeface="ＭＳ Ｐゴシック" charset="0"/>
                        </a:rPr>
                        <a:t>1500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D0D0D">
                        <a:alpha val="5411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56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 Neue Regulier" charset="0"/>
                          <a:ea typeface="ＭＳ Ｐゴシック" charset="0"/>
                          <a:cs typeface="ＭＳ Ｐゴシック" charset="0"/>
                        </a:rPr>
                        <a:t> € 42.235,00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D0D0D">
                        <a:alpha val="5411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9797">
                <a:tc>
                  <a:txBody>
                    <a:bodyPr/>
                    <a:lstStyle/>
                    <a:p>
                      <a:pPr marL="0" marR="0" lvl="0" indent="0" algn="r" defTabSz="4556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 Neue Regulier" charset="0"/>
                          <a:ea typeface="ＭＳ Ｐゴシック" charset="0"/>
                          <a:cs typeface="ＭＳ Ｐゴシック" charset="0"/>
                        </a:rPr>
                        <a:t>2500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D0D0D">
                        <a:alpha val="5411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56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 Neue Regulier" charset="0"/>
                          <a:ea typeface="ＭＳ Ｐゴシック" charset="0"/>
                          <a:cs typeface="ＭＳ Ｐゴシック" charset="0"/>
                        </a:rPr>
                        <a:t>1700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D0D0D">
                        <a:alpha val="5411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56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 Neue Regulier" charset="0"/>
                          <a:ea typeface="ＭＳ Ｐゴシック" charset="0"/>
                          <a:cs typeface="ＭＳ Ｐゴシック" charset="0"/>
                        </a:rPr>
                        <a:t> € 49.130,00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D0D0D">
                        <a:alpha val="5411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9797">
                <a:tc>
                  <a:txBody>
                    <a:bodyPr/>
                    <a:lstStyle/>
                    <a:p>
                      <a:pPr marL="0" marR="0" lvl="0" indent="0" algn="r" defTabSz="4556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 Neue Regulier" charset="0"/>
                          <a:ea typeface="ＭＳ Ｐゴシック" charset="0"/>
                          <a:cs typeface="ＭＳ Ｐゴシック" charset="0"/>
                        </a:rPr>
                        <a:t>3000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D0D0D">
                        <a:alpha val="5411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56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 Neue Regulier" charset="0"/>
                          <a:ea typeface="ＭＳ Ｐゴシック" charset="0"/>
                          <a:cs typeface="ＭＳ Ｐゴシック" charset="0"/>
                        </a:rPr>
                        <a:t>2200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D0D0D">
                        <a:alpha val="5411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56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 Neue Regulier" charset="0"/>
                          <a:ea typeface="ＭＳ Ｐゴシック" charset="0"/>
                          <a:cs typeface="ＭＳ Ｐゴシック" charset="0"/>
                        </a:rPr>
                        <a:t> € 61.218,00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D0D0D">
                        <a:alpha val="5411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9797">
                <a:tc>
                  <a:txBody>
                    <a:bodyPr/>
                    <a:lstStyle/>
                    <a:p>
                      <a:pPr marL="0" marR="0" lvl="0" indent="0" algn="r" defTabSz="4556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 Neue Regulier" charset="0"/>
                          <a:ea typeface="ＭＳ Ｐゴシック" charset="0"/>
                          <a:cs typeface="ＭＳ Ｐゴシック" charset="0"/>
                        </a:rPr>
                        <a:t>3500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56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 Neue Regulier" charset="0"/>
                          <a:ea typeface="ＭＳ Ｐゴシック" charset="0"/>
                          <a:cs typeface="ＭＳ Ｐゴシック" charset="0"/>
                        </a:rPr>
                        <a:t>1700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56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 Neue Regulier" charset="0"/>
                          <a:ea typeface="ＭＳ Ｐゴシック" charset="0"/>
                          <a:cs typeface="ＭＳ Ｐゴシック" charset="0"/>
                        </a:rPr>
                        <a:t> € 55.995,00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9797">
                <a:tc>
                  <a:txBody>
                    <a:bodyPr/>
                    <a:lstStyle/>
                    <a:p>
                      <a:pPr marL="0" marR="0" lvl="0" indent="0" algn="r" defTabSz="4556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 Neue Regulier" charset="0"/>
                          <a:ea typeface="ＭＳ Ｐゴシック" charset="0"/>
                          <a:cs typeface="ＭＳ Ｐゴシック" charset="0"/>
                        </a:rPr>
                        <a:t>4000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D0D0D">
                        <a:alpha val="5411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56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 Neue Regulier" charset="0"/>
                          <a:ea typeface="ＭＳ Ｐゴシック" charset="0"/>
                          <a:cs typeface="ＭＳ Ｐゴシック" charset="0"/>
                        </a:rPr>
                        <a:t>2500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D0D0D">
                        <a:alpha val="5411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5613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 Neue Regulier" charset="0"/>
                          <a:ea typeface="ＭＳ Ｐゴシック" charset="0"/>
                          <a:cs typeface="ＭＳ Ｐゴシック" charset="0"/>
                        </a:rPr>
                        <a:t> € 73.227,00 </a:t>
                      </a:r>
                    </a:p>
                  </a:txBody>
                  <a:tcPr marL="9525" marR="9525" marT="9525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D0D0D">
                        <a:alpha val="5411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4" name="TextBox 11"/>
          <p:cNvSpPr txBox="1">
            <a:spLocks noChangeArrowheads="1"/>
          </p:cNvSpPr>
          <p:nvPr/>
        </p:nvSpPr>
        <p:spPr bwMode="auto">
          <a:xfrm>
            <a:off x="4788023" y="1936593"/>
            <a:ext cx="2151790" cy="392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4" tIns="34283" rIns="68564" bIns="3428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sz="1050" i="1">
                <a:solidFill>
                  <a:srgbClr val="FFFFFF"/>
                </a:solidFill>
                <a:latin typeface="Chalkduster" charset="0"/>
                <a:cs typeface="Chalkduster" charset="0"/>
              </a:rPr>
              <a:t>NCW Huidige energierekening</a:t>
            </a:r>
          </a:p>
        </p:txBody>
      </p:sp>
      <p:sp>
        <p:nvSpPr>
          <p:cNvPr id="25" name="TextBox 13"/>
          <p:cNvSpPr txBox="1">
            <a:spLocks noChangeArrowheads="1"/>
          </p:cNvSpPr>
          <p:nvPr/>
        </p:nvSpPr>
        <p:spPr bwMode="auto">
          <a:xfrm>
            <a:off x="3563888" y="1952051"/>
            <a:ext cx="2364121" cy="230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4" tIns="34283" rIns="68564" bIns="3428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sz="1050" i="1">
                <a:solidFill>
                  <a:srgbClr val="FFFFFF"/>
                </a:solidFill>
                <a:latin typeface="Chalkduster" charset="0"/>
                <a:cs typeface="Chalkduster" charset="0"/>
              </a:rPr>
              <a:t>Verbruiksscenario</a:t>
            </a:r>
            <a:r>
              <a:rPr lang="ja-JP" altLang="nl-NL" sz="1050" i="1">
                <a:solidFill>
                  <a:srgbClr val="FFFFFF"/>
                </a:solidFill>
                <a:latin typeface="Chalkduster" charset="0"/>
                <a:cs typeface="Chalkduster" charset="0"/>
              </a:rPr>
              <a:t>’</a:t>
            </a:r>
            <a:r>
              <a:rPr lang="nl-NL" sz="1050" i="1">
                <a:solidFill>
                  <a:srgbClr val="FFFFFF"/>
                </a:solidFill>
                <a:latin typeface="Chalkduster" charset="0"/>
                <a:cs typeface="Chalkduster" charset="0"/>
              </a:rPr>
              <a:t>s </a:t>
            </a:r>
          </a:p>
        </p:txBody>
      </p:sp>
    </p:spTree>
    <p:extLst>
      <p:ext uri="{BB962C8B-B14F-4D97-AF65-F5344CB8AC3E}">
        <p14:creationId xmlns:p14="http://schemas.microsoft.com/office/powerpoint/2010/main" val="16602976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22396" y="174036"/>
            <a:ext cx="6849760" cy="857250"/>
          </a:xfrm>
        </p:spPr>
        <p:txBody>
          <a:bodyPr/>
          <a:lstStyle/>
          <a:p>
            <a:pPr algn="l"/>
            <a:r>
              <a:rPr lang="nl-NL" dirty="0"/>
              <a:t>Energie prestatie vergoeding</a:t>
            </a:r>
            <a:endParaRPr lang="nl-NL" b="1" dirty="0"/>
          </a:p>
        </p:txBody>
      </p:sp>
      <p:grpSp>
        <p:nvGrpSpPr>
          <p:cNvPr id="44" name="Groeperen 43"/>
          <p:cNvGrpSpPr>
            <a:grpSpLocks/>
          </p:cNvGrpSpPr>
          <p:nvPr/>
        </p:nvGrpSpPr>
        <p:grpSpPr>
          <a:xfrm>
            <a:off x="454205" y="1472766"/>
            <a:ext cx="946984" cy="514350"/>
            <a:chOff x="0" y="0"/>
            <a:chExt cx="1143000" cy="685800"/>
          </a:xfrm>
        </p:grpSpPr>
        <p:sp>
          <p:nvSpPr>
            <p:cNvPr id="45" name="Afgeronde rechthoek 44"/>
            <p:cNvSpPr/>
            <p:nvPr/>
          </p:nvSpPr>
          <p:spPr>
            <a:xfrm>
              <a:off x="0" y="0"/>
              <a:ext cx="1143000" cy="4572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</a:pPr>
              <a:r>
                <a:rPr lang="nl-NL" sz="900" b="1" dirty="0">
                  <a:solidFill>
                    <a:schemeClr val="tx1"/>
                  </a:solidFill>
                  <a:latin typeface="Helvetica Neue" charset="0"/>
                  <a:ea typeface="Helvetica Neue" charset="0"/>
                  <a:cs typeface="Helvetica Neue" charset="0"/>
                </a:rPr>
                <a:t> Opgave</a:t>
              </a:r>
            </a:p>
          </p:txBody>
        </p:sp>
        <p:sp>
          <p:nvSpPr>
            <p:cNvPr id="46" name="Gelijkbenige driehoek 7"/>
            <p:cNvSpPr/>
            <p:nvPr/>
          </p:nvSpPr>
          <p:spPr>
            <a:xfrm rot="10800000">
              <a:off x="457200" y="571500"/>
              <a:ext cx="228600" cy="114300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l-NL" sz="900" b="1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grpSp>
        <p:nvGrpSpPr>
          <p:cNvPr id="47" name="Groeperen 46"/>
          <p:cNvGrpSpPr>
            <a:grpSpLocks/>
          </p:cNvGrpSpPr>
          <p:nvPr/>
        </p:nvGrpSpPr>
        <p:grpSpPr>
          <a:xfrm>
            <a:off x="454205" y="3092946"/>
            <a:ext cx="946984" cy="514350"/>
            <a:chOff x="0" y="0"/>
            <a:chExt cx="1143000" cy="685800"/>
          </a:xfrm>
        </p:grpSpPr>
        <p:sp>
          <p:nvSpPr>
            <p:cNvPr id="48" name="Afgeronde rechthoek 47"/>
            <p:cNvSpPr/>
            <p:nvPr/>
          </p:nvSpPr>
          <p:spPr>
            <a:xfrm>
              <a:off x="0" y="0"/>
              <a:ext cx="1143000" cy="4572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</a:pPr>
              <a:r>
                <a:rPr lang="nl-NL" sz="900" b="1" dirty="0">
                  <a:solidFill>
                    <a:schemeClr val="tx1"/>
                  </a:solidFill>
                  <a:latin typeface="Helvetica Neue" charset="0"/>
                  <a:ea typeface="Helvetica Neue" charset="0"/>
                  <a:cs typeface="Helvetica Neue" charset="0"/>
                </a:rPr>
                <a:t>Aanbieder</a:t>
              </a:r>
            </a:p>
          </p:txBody>
        </p:sp>
        <p:sp>
          <p:nvSpPr>
            <p:cNvPr id="49" name="Gelijkbenige driehoek 36"/>
            <p:cNvSpPr/>
            <p:nvPr/>
          </p:nvSpPr>
          <p:spPr>
            <a:xfrm rot="10800000">
              <a:off x="457200" y="571500"/>
              <a:ext cx="228600" cy="114300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l-NL" sz="900" b="1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grpSp>
        <p:nvGrpSpPr>
          <p:cNvPr id="50" name="Groeperen 49"/>
          <p:cNvGrpSpPr>
            <a:grpSpLocks/>
          </p:cNvGrpSpPr>
          <p:nvPr/>
        </p:nvGrpSpPr>
        <p:grpSpPr>
          <a:xfrm>
            <a:off x="454205" y="3633006"/>
            <a:ext cx="946984" cy="514350"/>
            <a:chOff x="0" y="0"/>
            <a:chExt cx="1143000" cy="685800"/>
          </a:xfrm>
        </p:grpSpPr>
        <p:sp>
          <p:nvSpPr>
            <p:cNvPr id="51" name="Afgeronde rechthoek 50"/>
            <p:cNvSpPr/>
            <p:nvPr/>
          </p:nvSpPr>
          <p:spPr>
            <a:xfrm>
              <a:off x="0" y="0"/>
              <a:ext cx="1143000" cy="4572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</a:pPr>
              <a:r>
                <a:rPr lang="nl-NL" sz="900" b="1" dirty="0">
                  <a:solidFill>
                    <a:schemeClr val="tx1"/>
                  </a:solidFill>
                  <a:latin typeface="Helvetica Neue" charset="0"/>
                  <a:ea typeface="Helvetica Neue" charset="0"/>
                  <a:cs typeface="Helvetica Neue" charset="0"/>
                </a:rPr>
                <a:t>Afnemer</a:t>
              </a:r>
            </a:p>
          </p:txBody>
        </p:sp>
        <p:sp>
          <p:nvSpPr>
            <p:cNvPr id="52" name="Gelijkbenige driehoek 39"/>
            <p:cNvSpPr/>
            <p:nvPr/>
          </p:nvSpPr>
          <p:spPr>
            <a:xfrm rot="10800000">
              <a:off x="457200" y="571500"/>
              <a:ext cx="228600" cy="114300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l-NL" sz="900" b="1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grpSp>
        <p:nvGrpSpPr>
          <p:cNvPr id="53" name="Groeperen 52"/>
          <p:cNvGrpSpPr>
            <a:grpSpLocks/>
          </p:cNvGrpSpPr>
          <p:nvPr/>
        </p:nvGrpSpPr>
        <p:grpSpPr>
          <a:xfrm>
            <a:off x="454205" y="2012826"/>
            <a:ext cx="946984" cy="514350"/>
            <a:chOff x="0" y="0"/>
            <a:chExt cx="1143000" cy="685800"/>
          </a:xfrm>
        </p:grpSpPr>
        <p:sp>
          <p:nvSpPr>
            <p:cNvPr id="54" name="Afgeronde rechthoek 53"/>
            <p:cNvSpPr/>
            <p:nvPr/>
          </p:nvSpPr>
          <p:spPr>
            <a:xfrm>
              <a:off x="0" y="0"/>
              <a:ext cx="1143000" cy="4572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</a:pPr>
              <a:r>
                <a:rPr lang="nl-NL" sz="900" b="1" dirty="0">
                  <a:solidFill>
                    <a:schemeClr val="tx1"/>
                  </a:solidFill>
                  <a:latin typeface="Helvetica Neue" charset="0"/>
                  <a:ea typeface="Helvetica Neue" charset="0"/>
                  <a:cs typeface="Helvetica Neue" charset="0"/>
                </a:rPr>
                <a:t>Condities</a:t>
              </a:r>
            </a:p>
          </p:txBody>
        </p:sp>
        <p:sp>
          <p:nvSpPr>
            <p:cNvPr id="55" name="Gelijkbenige driehoek 32"/>
            <p:cNvSpPr/>
            <p:nvPr/>
          </p:nvSpPr>
          <p:spPr>
            <a:xfrm rot="10800000">
              <a:off x="457200" y="571500"/>
              <a:ext cx="228600" cy="114300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l-NL" sz="900" b="1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grpSp>
        <p:nvGrpSpPr>
          <p:cNvPr id="56" name="Groeperen 55"/>
          <p:cNvGrpSpPr>
            <a:grpSpLocks/>
          </p:cNvGrpSpPr>
          <p:nvPr/>
        </p:nvGrpSpPr>
        <p:grpSpPr>
          <a:xfrm>
            <a:off x="454205" y="2552886"/>
            <a:ext cx="946984" cy="514350"/>
            <a:chOff x="0" y="0"/>
            <a:chExt cx="1143000" cy="685800"/>
          </a:xfrm>
        </p:grpSpPr>
        <p:sp>
          <p:nvSpPr>
            <p:cNvPr id="57" name="Afgeronde rechthoek 56"/>
            <p:cNvSpPr/>
            <p:nvPr/>
          </p:nvSpPr>
          <p:spPr>
            <a:xfrm>
              <a:off x="0" y="0"/>
              <a:ext cx="1143000" cy="4572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</a:pPr>
              <a:r>
                <a:rPr lang="nl-NL" sz="900" b="1" dirty="0">
                  <a:solidFill>
                    <a:schemeClr val="tx1"/>
                  </a:solidFill>
                  <a:latin typeface="Helvetica Neue" charset="0"/>
                  <a:ea typeface="Helvetica Neue" charset="0"/>
                  <a:cs typeface="Helvetica Neue" charset="0"/>
                </a:rPr>
                <a:t>Financieel</a:t>
              </a:r>
            </a:p>
          </p:txBody>
        </p:sp>
        <p:sp>
          <p:nvSpPr>
            <p:cNvPr id="58" name="Gelijkbenige driehoek 41"/>
            <p:cNvSpPr/>
            <p:nvPr/>
          </p:nvSpPr>
          <p:spPr>
            <a:xfrm rot="10800000">
              <a:off x="457200" y="571500"/>
              <a:ext cx="228600" cy="114300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l-NL" sz="900" b="1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sp>
        <p:nvSpPr>
          <p:cNvPr id="59" name="Afgeronde rechthoek 58"/>
          <p:cNvSpPr/>
          <p:nvPr/>
        </p:nvSpPr>
        <p:spPr>
          <a:xfrm>
            <a:off x="454205" y="4173066"/>
            <a:ext cx="946984" cy="3429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</a:pPr>
            <a:r>
              <a:rPr lang="nl-NL" sz="900" b="1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Bewoner</a:t>
            </a:r>
            <a:endParaRPr lang="nl-NL" sz="900" b="1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2" name="Gelijkbenige driehoek 28"/>
          <p:cNvSpPr/>
          <p:nvPr/>
        </p:nvSpPr>
        <p:spPr>
          <a:xfrm rot="5400000">
            <a:off x="1466655" y="2058693"/>
            <a:ext cx="243027" cy="243027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900" b="1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5" y="1121839"/>
            <a:ext cx="9062332" cy="389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8122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fbeelding 19" descr="Schermafbeelding 2014-09-27 om 15.34.5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149" y="0"/>
            <a:ext cx="6987078" cy="5131483"/>
          </a:xfrm>
          <a:prstGeom prst="rect">
            <a:avLst/>
          </a:prstGeom>
        </p:spPr>
      </p:pic>
      <p:grpSp>
        <p:nvGrpSpPr>
          <p:cNvPr id="44" name="Groeperen 43"/>
          <p:cNvGrpSpPr>
            <a:grpSpLocks/>
          </p:cNvGrpSpPr>
          <p:nvPr/>
        </p:nvGrpSpPr>
        <p:grpSpPr>
          <a:xfrm>
            <a:off x="454205" y="1472766"/>
            <a:ext cx="946984" cy="514350"/>
            <a:chOff x="0" y="0"/>
            <a:chExt cx="1143000" cy="685800"/>
          </a:xfrm>
        </p:grpSpPr>
        <p:sp>
          <p:nvSpPr>
            <p:cNvPr id="45" name="Afgeronde rechthoek 44"/>
            <p:cNvSpPr/>
            <p:nvPr/>
          </p:nvSpPr>
          <p:spPr>
            <a:xfrm>
              <a:off x="0" y="0"/>
              <a:ext cx="1143000" cy="4572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</a:pPr>
              <a:r>
                <a:rPr lang="nl-NL" sz="900" b="1" dirty="0">
                  <a:solidFill>
                    <a:schemeClr val="tx1"/>
                  </a:solidFill>
                  <a:latin typeface="Helvetica Neue" charset="0"/>
                  <a:ea typeface="Helvetica Neue" charset="0"/>
                  <a:cs typeface="Helvetica Neue" charset="0"/>
                </a:rPr>
                <a:t> Opgave</a:t>
              </a:r>
            </a:p>
          </p:txBody>
        </p:sp>
        <p:sp>
          <p:nvSpPr>
            <p:cNvPr id="46" name="Gelijkbenige driehoek 7"/>
            <p:cNvSpPr/>
            <p:nvPr/>
          </p:nvSpPr>
          <p:spPr>
            <a:xfrm rot="10800000">
              <a:off x="457200" y="571500"/>
              <a:ext cx="228600" cy="114300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l-NL" sz="900" b="1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grpSp>
        <p:nvGrpSpPr>
          <p:cNvPr id="47" name="Groeperen 46"/>
          <p:cNvGrpSpPr>
            <a:grpSpLocks/>
          </p:cNvGrpSpPr>
          <p:nvPr/>
        </p:nvGrpSpPr>
        <p:grpSpPr>
          <a:xfrm>
            <a:off x="454205" y="3092946"/>
            <a:ext cx="946984" cy="514350"/>
            <a:chOff x="0" y="0"/>
            <a:chExt cx="1143000" cy="685800"/>
          </a:xfrm>
        </p:grpSpPr>
        <p:sp>
          <p:nvSpPr>
            <p:cNvPr id="48" name="Afgeronde rechthoek 47"/>
            <p:cNvSpPr/>
            <p:nvPr/>
          </p:nvSpPr>
          <p:spPr>
            <a:xfrm>
              <a:off x="0" y="0"/>
              <a:ext cx="1143000" cy="4572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</a:pPr>
              <a:r>
                <a:rPr lang="nl-NL" sz="900" b="1" dirty="0">
                  <a:solidFill>
                    <a:schemeClr val="tx1"/>
                  </a:solidFill>
                  <a:latin typeface="Helvetica Neue" charset="0"/>
                  <a:ea typeface="Helvetica Neue" charset="0"/>
                  <a:cs typeface="Helvetica Neue" charset="0"/>
                </a:rPr>
                <a:t>Aanbieder</a:t>
              </a:r>
            </a:p>
          </p:txBody>
        </p:sp>
        <p:sp>
          <p:nvSpPr>
            <p:cNvPr id="49" name="Gelijkbenige driehoek 36"/>
            <p:cNvSpPr/>
            <p:nvPr/>
          </p:nvSpPr>
          <p:spPr>
            <a:xfrm rot="10800000">
              <a:off x="457200" y="571500"/>
              <a:ext cx="228600" cy="114300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l-NL" sz="900" b="1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grpSp>
        <p:nvGrpSpPr>
          <p:cNvPr id="50" name="Groeperen 49"/>
          <p:cNvGrpSpPr>
            <a:grpSpLocks/>
          </p:cNvGrpSpPr>
          <p:nvPr/>
        </p:nvGrpSpPr>
        <p:grpSpPr>
          <a:xfrm>
            <a:off x="454205" y="3633006"/>
            <a:ext cx="946984" cy="514350"/>
            <a:chOff x="0" y="0"/>
            <a:chExt cx="1143000" cy="685800"/>
          </a:xfrm>
        </p:grpSpPr>
        <p:sp>
          <p:nvSpPr>
            <p:cNvPr id="51" name="Afgeronde rechthoek 50"/>
            <p:cNvSpPr/>
            <p:nvPr/>
          </p:nvSpPr>
          <p:spPr>
            <a:xfrm>
              <a:off x="0" y="0"/>
              <a:ext cx="1143000" cy="4572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</a:pPr>
              <a:r>
                <a:rPr lang="nl-NL" sz="900" b="1" dirty="0">
                  <a:solidFill>
                    <a:schemeClr val="tx1"/>
                  </a:solidFill>
                  <a:latin typeface="Helvetica Neue" charset="0"/>
                  <a:ea typeface="Helvetica Neue" charset="0"/>
                  <a:cs typeface="Helvetica Neue" charset="0"/>
                </a:rPr>
                <a:t>Afnemer</a:t>
              </a:r>
            </a:p>
          </p:txBody>
        </p:sp>
        <p:sp>
          <p:nvSpPr>
            <p:cNvPr id="52" name="Gelijkbenige driehoek 39"/>
            <p:cNvSpPr/>
            <p:nvPr/>
          </p:nvSpPr>
          <p:spPr>
            <a:xfrm rot="10800000">
              <a:off x="457200" y="571500"/>
              <a:ext cx="228600" cy="114300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l-NL" sz="900" b="1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grpSp>
        <p:nvGrpSpPr>
          <p:cNvPr id="53" name="Groeperen 52"/>
          <p:cNvGrpSpPr>
            <a:grpSpLocks/>
          </p:cNvGrpSpPr>
          <p:nvPr/>
        </p:nvGrpSpPr>
        <p:grpSpPr>
          <a:xfrm>
            <a:off x="454205" y="2012826"/>
            <a:ext cx="946984" cy="514350"/>
            <a:chOff x="0" y="0"/>
            <a:chExt cx="1143000" cy="685800"/>
          </a:xfrm>
        </p:grpSpPr>
        <p:sp>
          <p:nvSpPr>
            <p:cNvPr id="54" name="Afgeronde rechthoek 53"/>
            <p:cNvSpPr/>
            <p:nvPr/>
          </p:nvSpPr>
          <p:spPr>
            <a:xfrm>
              <a:off x="0" y="0"/>
              <a:ext cx="1143000" cy="4572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</a:pPr>
              <a:r>
                <a:rPr lang="nl-NL" sz="900" b="1" dirty="0">
                  <a:solidFill>
                    <a:schemeClr val="tx1"/>
                  </a:solidFill>
                  <a:latin typeface="Helvetica Neue" charset="0"/>
                  <a:ea typeface="Helvetica Neue" charset="0"/>
                  <a:cs typeface="Helvetica Neue" charset="0"/>
                </a:rPr>
                <a:t>Condities</a:t>
              </a:r>
            </a:p>
          </p:txBody>
        </p:sp>
        <p:sp>
          <p:nvSpPr>
            <p:cNvPr id="55" name="Gelijkbenige driehoek 32"/>
            <p:cNvSpPr/>
            <p:nvPr/>
          </p:nvSpPr>
          <p:spPr>
            <a:xfrm rot="10800000">
              <a:off x="457200" y="571500"/>
              <a:ext cx="228600" cy="114300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l-NL" sz="900" b="1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grpSp>
        <p:nvGrpSpPr>
          <p:cNvPr id="56" name="Groeperen 55"/>
          <p:cNvGrpSpPr>
            <a:grpSpLocks/>
          </p:cNvGrpSpPr>
          <p:nvPr/>
        </p:nvGrpSpPr>
        <p:grpSpPr>
          <a:xfrm>
            <a:off x="454205" y="2552886"/>
            <a:ext cx="946984" cy="514350"/>
            <a:chOff x="0" y="0"/>
            <a:chExt cx="1143000" cy="685800"/>
          </a:xfrm>
        </p:grpSpPr>
        <p:sp>
          <p:nvSpPr>
            <p:cNvPr id="57" name="Afgeronde rechthoek 56"/>
            <p:cNvSpPr/>
            <p:nvPr/>
          </p:nvSpPr>
          <p:spPr>
            <a:xfrm>
              <a:off x="0" y="0"/>
              <a:ext cx="1143000" cy="4572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</a:pPr>
              <a:r>
                <a:rPr lang="nl-NL" sz="900" b="1" dirty="0">
                  <a:solidFill>
                    <a:schemeClr val="tx1"/>
                  </a:solidFill>
                  <a:latin typeface="Helvetica Neue" charset="0"/>
                  <a:ea typeface="Helvetica Neue" charset="0"/>
                  <a:cs typeface="Helvetica Neue" charset="0"/>
                </a:rPr>
                <a:t>Financieel</a:t>
              </a:r>
            </a:p>
          </p:txBody>
        </p:sp>
        <p:sp>
          <p:nvSpPr>
            <p:cNvPr id="58" name="Gelijkbenige driehoek 41"/>
            <p:cNvSpPr/>
            <p:nvPr/>
          </p:nvSpPr>
          <p:spPr>
            <a:xfrm rot="10800000">
              <a:off x="457200" y="571500"/>
              <a:ext cx="228600" cy="114300"/>
            </a:xfrm>
            <a:prstGeom prst="triangl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l-NL" sz="900" b="1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sp>
        <p:nvSpPr>
          <p:cNvPr id="59" name="Afgeronde rechthoek 58"/>
          <p:cNvSpPr/>
          <p:nvPr/>
        </p:nvSpPr>
        <p:spPr>
          <a:xfrm>
            <a:off x="454205" y="4173066"/>
            <a:ext cx="946984" cy="3429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</a:pPr>
            <a:r>
              <a:rPr lang="nl-NL" sz="900" b="1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rPr>
              <a:t>Bewoner</a:t>
            </a:r>
            <a:endParaRPr lang="nl-NL" sz="900" b="1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2" name="Gelijkbenige driehoek 28"/>
          <p:cNvSpPr/>
          <p:nvPr/>
        </p:nvSpPr>
        <p:spPr>
          <a:xfrm rot="5400000">
            <a:off x="1466655" y="2598753"/>
            <a:ext cx="243027" cy="243027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900" b="1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0521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83890"/>
            <a:ext cx="7738110" cy="4957217"/>
          </a:xfrm>
        </p:spPr>
      </p:pic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45F26-8609-4456-B1BC-2057F4C83BE8}" type="slidenum">
              <a:rPr lang="nl-NL" smtClean="0"/>
              <a:t>29</a:t>
            </a:fld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BF8CA05-FFB5-FA42-96DC-F058972391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268"/>
            <a:ext cx="8840047" cy="566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1447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24" y="66791"/>
            <a:ext cx="7063740" cy="4974316"/>
          </a:xfrm>
        </p:spPr>
      </p:pic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45F26-8609-4456-B1BC-2057F4C83BE8}" type="slidenum">
              <a:rPr lang="nl-NL" smtClean="0"/>
              <a:t>3</a:t>
            </a:fld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4145A8D-CD16-154F-9FC4-9B7360570F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455" y="79942"/>
            <a:ext cx="7027889" cy="494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2208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400" dirty="0"/>
              <a:t>Hoe nu verder?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539552" y="771549"/>
            <a:ext cx="8316417" cy="4082251"/>
          </a:xfrm>
        </p:spPr>
        <p:txBody>
          <a:bodyPr/>
          <a:lstStyle/>
          <a:p>
            <a:pPr marL="285750" indent="-285750">
              <a:buFont typeface="Wingdings" pitchFamily="2" charset="2"/>
              <a:buChar char="§"/>
            </a:pPr>
            <a:r>
              <a:rPr lang="nl-NL" dirty="0"/>
              <a:t>Vervolgstappen door coalitie duurzaamheid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nl-NL" dirty="0"/>
              <a:t>Samenwerken met gemeenten, netbeheerders en bewoners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nl-NL" dirty="0"/>
              <a:t>Kijk naar goede voorbeelden van initiatieven</a:t>
            </a:r>
          </a:p>
          <a:p>
            <a:pPr marL="1028700" lvl="1"/>
            <a:r>
              <a:rPr lang="nl-NL" dirty="0"/>
              <a:t>Prestatieafspraken</a:t>
            </a:r>
          </a:p>
          <a:p>
            <a:pPr marL="1028700" lvl="1"/>
            <a:r>
              <a:rPr lang="nl-NL" dirty="0"/>
              <a:t>‘Hart van Brabant’ keuze voor warmtenet….</a:t>
            </a:r>
          </a:p>
          <a:p>
            <a:pPr marL="1028700" lvl="1"/>
            <a:r>
              <a:rPr lang="nl-NL" dirty="0"/>
              <a:t>Regionale samenwerking corporaties</a:t>
            </a:r>
          </a:p>
          <a:p>
            <a:pPr marL="1028700" lvl="1"/>
            <a:r>
              <a:rPr lang="nl-NL" dirty="0"/>
              <a:t>Wijkgerichte aanpakken </a:t>
            </a:r>
            <a:r>
              <a:rPr lang="nl-NL" dirty="0" err="1"/>
              <a:t>aardgasloos</a:t>
            </a:r>
            <a:endParaRPr lang="nl-NL" dirty="0"/>
          </a:p>
          <a:p>
            <a:pPr marL="285750" indent="-285750">
              <a:buFont typeface="Wingdings" pitchFamily="2" charset="2"/>
              <a:buChar char="§"/>
            </a:pPr>
            <a:r>
              <a:rPr lang="nl-NL" dirty="0"/>
              <a:t>Verschillende Routekaarten 2.0 </a:t>
            </a:r>
            <a:r>
              <a:rPr lang="nl-NL" dirty="0" err="1"/>
              <a:t>oa</a:t>
            </a:r>
            <a:r>
              <a:rPr lang="nl-NL" dirty="0"/>
              <a:t> Woonbond </a:t>
            </a:r>
            <a:r>
              <a:rPr lang="nl-NL" dirty="0" err="1"/>
              <a:t>ism</a:t>
            </a:r>
            <a:r>
              <a:rPr lang="nl-NL" dirty="0"/>
              <a:t> RVO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nl-NL" dirty="0"/>
              <a:t>Analyseren en beslechten belemmeringen</a:t>
            </a:r>
          </a:p>
          <a:p>
            <a:pPr marL="1028700" lvl="1"/>
            <a:r>
              <a:rPr lang="nl-NL" dirty="0"/>
              <a:t>Investeringen te hoog</a:t>
            </a:r>
          </a:p>
          <a:p>
            <a:pPr marL="1028700" lvl="1"/>
            <a:r>
              <a:rPr lang="nl-NL" dirty="0"/>
              <a:t>EPV en Monitoring</a:t>
            </a:r>
          </a:p>
          <a:p>
            <a:pPr marL="1028700" lvl="1"/>
            <a:r>
              <a:rPr lang="nl-NL" dirty="0"/>
              <a:t>Onvoldoende aanbod NOM</a:t>
            </a:r>
          </a:p>
          <a:p>
            <a:pPr marL="1028700" lvl="1"/>
            <a:r>
              <a:rPr lang="nl-NL" dirty="0"/>
              <a:t>….</a:t>
            </a:r>
          </a:p>
        </p:txBody>
      </p:sp>
      <p:pic>
        <p:nvPicPr>
          <p:cNvPr id="4" name="Afbeelding 7">
            <a:extLst>
              <a:ext uri="{FF2B5EF4-FFF2-40B4-BE49-F238E27FC236}">
                <a16:creationId xmlns:a16="http://schemas.microsoft.com/office/drawing/2014/main" id="{C370DF31-CF17-3E49-B7D0-A96D1DE0C8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776084"/>
            <a:ext cx="1596616" cy="1077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25728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400" dirty="0"/>
              <a:t>Hoe nu verder?</a:t>
            </a:r>
          </a:p>
        </p:txBody>
      </p:sp>
      <p:pic>
        <p:nvPicPr>
          <p:cNvPr id="4" name="Afbeelding 7">
            <a:extLst>
              <a:ext uri="{FF2B5EF4-FFF2-40B4-BE49-F238E27FC236}">
                <a16:creationId xmlns:a16="http://schemas.microsoft.com/office/drawing/2014/main" id="{C370DF31-CF17-3E49-B7D0-A96D1DE0C8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776084"/>
            <a:ext cx="1596616" cy="1077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92F91294-6410-6F45-8E1D-549B73E5A9A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38F22BD-36AD-054B-ABBD-FBC07E82BE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2" y="-1067314"/>
            <a:ext cx="9145211" cy="6339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4128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400" dirty="0"/>
              <a:t>Welke Rol?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827583" y="771550"/>
            <a:ext cx="7859217" cy="3903998"/>
          </a:xfrm>
        </p:spPr>
        <p:txBody>
          <a:bodyPr/>
          <a:lstStyle/>
          <a:p>
            <a:pPr marL="285750" indent="-285750">
              <a:buFont typeface="Wingdings" pitchFamily="2" charset="2"/>
              <a:buChar char="§"/>
            </a:pPr>
            <a:r>
              <a:rPr lang="nl-NL" dirty="0"/>
              <a:t>Corporaties</a:t>
            </a:r>
          </a:p>
          <a:p>
            <a:pPr marL="1028700" lvl="1"/>
            <a:r>
              <a:rPr lang="nl-NL" dirty="0"/>
              <a:t>Maximaal energie vraag reduceren</a:t>
            </a:r>
          </a:p>
          <a:p>
            <a:pPr marL="1028700" lvl="1"/>
            <a:r>
              <a:rPr lang="nl-NL" dirty="0"/>
              <a:t>Maximaal zelf op of aan de woning / in de wijk opwekken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nl-NL" dirty="0"/>
              <a:t>Gemeente</a:t>
            </a:r>
          </a:p>
          <a:p>
            <a:pPr marL="1028700" lvl="1"/>
            <a:r>
              <a:rPr lang="nl-NL" dirty="0"/>
              <a:t>Regierol bij wijkgerichte aanpak</a:t>
            </a:r>
          </a:p>
          <a:p>
            <a:pPr marL="1028700" lvl="1"/>
            <a:r>
              <a:rPr lang="nl-NL" dirty="0"/>
              <a:t>Eerder dan 2021 afronden warmteplannen of alternatief..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nl-NL" dirty="0"/>
              <a:t>Energieproducenten en netbeheerders</a:t>
            </a:r>
          </a:p>
          <a:p>
            <a:pPr marL="1028700" lvl="1"/>
            <a:r>
              <a:rPr lang="nl-NL" dirty="0"/>
              <a:t>Energie verduurzamen</a:t>
            </a:r>
          </a:p>
          <a:p>
            <a:pPr marL="1028700" lvl="1"/>
            <a:r>
              <a:rPr lang="nl-NL" dirty="0"/>
              <a:t>Netwerken betaalbaarder maken (gelijke woonlasten)</a:t>
            </a:r>
          </a:p>
          <a:p>
            <a:pPr marL="1028700" lvl="1"/>
            <a:r>
              <a:rPr lang="nl-NL" dirty="0"/>
              <a:t>Warmtenet verduurzamen voor 2050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nl-NL" dirty="0"/>
              <a:t>Bouw (installatie en bouwsector)</a:t>
            </a:r>
          </a:p>
          <a:p>
            <a:pPr marL="1028700" lvl="1"/>
            <a:r>
              <a:rPr lang="nl-NL" dirty="0"/>
              <a:t>Prijzen moeten dalen</a:t>
            </a:r>
          </a:p>
          <a:p>
            <a:pPr marL="1028700" lvl="1"/>
            <a:r>
              <a:rPr lang="nl-NL" dirty="0"/>
              <a:t>Capaciteit moet omhoog</a:t>
            </a:r>
          </a:p>
          <a:p>
            <a:pPr marL="1028700" lvl="1"/>
            <a:endParaRPr lang="nl-NL" dirty="0"/>
          </a:p>
        </p:txBody>
      </p:sp>
      <p:pic>
        <p:nvPicPr>
          <p:cNvPr id="4" name="Afbeelding 7">
            <a:extLst>
              <a:ext uri="{FF2B5EF4-FFF2-40B4-BE49-F238E27FC236}">
                <a16:creationId xmlns:a16="http://schemas.microsoft.com/office/drawing/2014/main" id="{C370DF31-CF17-3E49-B7D0-A96D1DE0C8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776084"/>
            <a:ext cx="1596616" cy="1077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18266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jdelijke aanduiding voor inhoud 2"/>
          <p:cNvSpPr>
            <a:spLocks noGrp="1"/>
          </p:cNvSpPr>
          <p:nvPr>
            <p:ph idx="4294967295"/>
          </p:nvPr>
        </p:nvSpPr>
        <p:spPr>
          <a:xfrm>
            <a:off x="457200" y="1063229"/>
            <a:ext cx="8229600" cy="3024336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nl-NL" sz="1400" b="1" dirty="0"/>
              <a:t>Uitvraag plannen van aanpak </a:t>
            </a:r>
            <a:r>
              <a:rPr lang="nl-NL" sz="1400" dirty="0"/>
              <a:t>door middel Routekaart ( tot 1 mei )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endParaRPr lang="nl-NL" sz="1400" b="1" dirty="0"/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nl-NL" sz="1400" b="1" dirty="0"/>
              <a:t>Coalitie Duurzaamheid</a:t>
            </a:r>
            <a:r>
              <a:rPr lang="nl-NL" sz="1400" dirty="0"/>
              <a:t> analyse resultaten (Q2 – Mei/Juni)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endParaRPr lang="nl-NL" sz="1400" dirty="0"/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nl-NL" sz="1400" b="1" dirty="0"/>
              <a:t>Expertsessies</a:t>
            </a:r>
            <a:r>
              <a:rPr lang="nl-NL" sz="1400" dirty="0"/>
              <a:t> via Groene </a:t>
            </a:r>
            <a:r>
              <a:rPr lang="nl-NL" sz="1400" dirty="0" err="1"/>
              <a:t>Huisvesters</a:t>
            </a:r>
            <a:r>
              <a:rPr lang="nl-NL" sz="1400" dirty="0"/>
              <a:t> (2018) - </a:t>
            </a:r>
            <a:r>
              <a:rPr lang="nl-NL" sz="1400" dirty="0" err="1"/>
              <a:t>Benchlearning</a:t>
            </a:r>
            <a:endParaRPr lang="nl-NL" sz="1400" dirty="0"/>
          </a:p>
          <a:p>
            <a:pPr>
              <a:lnSpc>
                <a:spcPct val="150000"/>
              </a:lnSpc>
              <a:spcBef>
                <a:spcPts val="600"/>
              </a:spcBef>
            </a:pPr>
            <a:endParaRPr lang="nl-NL" sz="1400" dirty="0"/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nl-NL" sz="1400" b="1" dirty="0">
                <a:sym typeface="Wingdings" panose="05000000000000000000" pitchFamily="2" charset="2"/>
              </a:rPr>
              <a:t>Verbinding</a:t>
            </a:r>
            <a:r>
              <a:rPr lang="nl-NL" sz="1400" dirty="0">
                <a:sym typeface="Wingdings" panose="05000000000000000000" pitchFamily="2" charset="2"/>
              </a:rPr>
              <a:t>: met regio’s, stakeholders (gemeenten)</a:t>
            </a:r>
          </a:p>
        </p:txBody>
      </p:sp>
      <p:sp>
        <p:nvSpPr>
          <p:cNvPr id="6" name="Rechthoek 5"/>
          <p:cNvSpPr/>
          <p:nvPr/>
        </p:nvSpPr>
        <p:spPr>
          <a:xfrm>
            <a:off x="1115616" y="4712245"/>
            <a:ext cx="72728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s-IS" sz="1400" b="1" dirty="0">
                <a:solidFill>
                  <a:srgbClr val="01A7E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www.aedes.nl/CO2neutraal2050</a:t>
            </a:r>
          </a:p>
        </p:txBody>
      </p:sp>
      <p:pic>
        <p:nvPicPr>
          <p:cNvPr id="5" name="Picture 2" descr="Inline afbeelding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593158"/>
            <a:ext cx="8167638" cy="457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hoek 1"/>
          <p:cNvSpPr/>
          <p:nvPr/>
        </p:nvSpPr>
        <p:spPr>
          <a:xfrm>
            <a:off x="1115616" y="488404"/>
            <a:ext cx="18722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1" dirty="0"/>
              <a:t>Vragen?</a:t>
            </a:r>
          </a:p>
        </p:txBody>
      </p:sp>
      <p:pic>
        <p:nvPicPr>
          <p:cNvPr id="7" name="Afbeelding 7">
            <a:extLst>
              <a:ext uri="{FF2B5EF4-FFF2-40B4-BE49-F238E27FC236}">
                <a16:creationId xmlns:a16="http://schemas.microsoft.com/office/drawing/2014/main" id="{045E9566-6DBA-D54D-97EC-401251D568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67494"/>
            <a:ext cx="1712742" cy="1156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57247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45F26-8609-4456-B1BC-2057F4C83BE8}" type="slidenum">
              <a:rPr lang="nl-NL" smtClean="0"/>
              <a:t>4</a:t>
            </a:fld>
            <a:endParaRPr lang="nl-NL"/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42938"/>
            <a:ext cx="6858000" cy="4196219"/>
          </a:xfrm>
        </p:spPr>
      </p:pic>
      <p:pic>
        <p:nvPicPr>
          <p:cNvPr id="5" name="Tijdelijke aanduiding voor inhoud 6">
            <a:extLst>
              <a:ext uri="{FF2B5EF4-FFF2-40B4-BE49-F238E27FC236}">
                <a16:creationId xmlns:a16="http://schemas.microsoft.com/office/drawing/2014/main" id="{9147B903-07F8-E346-9A35-B86AF2D39C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594959"/>
          </a:xfr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1544F1C5-1B2E-414C-897A-132E148789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546"/>
            <a:ext cx="9144000" cy="557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1284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227" y="1032579"/>
            <a:ext cx="4922672" cy="3154217"/>
          </a:xfrm>
        </p:spPr>
      </p:pic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45F26-8609-4456-B1BC-2057F4C83BE8}" type="slidenum">
              <a:rPr lang="nl-NL" smtClean="0"/>
              <a:t>5</a:t>
            </a:fld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8B32D8A-C0D6-F84A-8891-B7EAC50294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8244408" cy="527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916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45F26-8609-4456-B1BC-2057F4C83BE8}" type="slidenum">
              <a:rPr lang="nl-NL" smtClean="0"/>
              <a:t>6</a:t>
            </a:fld>
            <a:endParaRPr lang="nl-NL"/>
          </a:p>
        </p:txBody>
      </p:sp>
      <p:pic>
        <p:nvPicPr>
          <p:cNvPr id="5" name="Tijdelijke aanduiding voor inhoud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30" y="188880"/>
            <a:ext cx="7210845" cy="461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927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415946"/>
            <a:ext cx="8147248" cy="324000"/>
          </a:xfrm>
        </p:spPr>
        <p:txBody>
          <a:bodyPr>
            <a:noAutofit/>
          </a:bodyPr>
          <a:lstStyle/>
          <a:p>
            <a:r>
              <a:rPr lang="nl-NL" sz="2400" dirty="0"/>
              <a:t>Woonagenda 2017-2021 | Duurzaamheid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4294967295"/>
          </p:nvPr>
        </p:nvSpPr>
        <p:spPr>
          <a:xfrm>
            <a:off x="755576" y="975369"/>
            <a:ext cx="8229600" cy="339447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lnSpc>
                <a:spcPts val="2000"/>
              </a:lnSpc>
              <a:buNone/>
            </a:pPr>
            <a:r>
              <a:rPr lang="nl-NL" b="1" dirty="0">
                <a:sym typeface="Wingdings" panose="05000000000000000000" pitchFamily="2" charset="2"/>
              </a:rPr>
              <a:t>Urgentie duurzaamheid</a:t>
            </a:r>
          </a:p>
          <a:p>
            <a:pPr>
              <a:lnSpc>
                <a:spcPts val="1800"/>
              </a:lnSpc>
            </a:pPr>
            <a:r>
              <a:rPr lang="en-US" b="0" dirty="0" err="1">
                <a:sym typeface="Wingdings" panose="05000000000000000000" pitchFamily="2" charset="2"/>
              </a:rPr>
              <a:t>Wereldwijde</a:t>
            </a:r>
            <a:r>
              <a:rPr lang="en-US" b="0" dirty="0">
                <a:sym typeface="Wingdings" panose="05000000000000000000" pitchFamily="2" charset="2"/>
              </a:rPr>
              <a:t> </a:t>
            </a:r>
            <a:r>
              <a:rPr lang="en-US" b="0" dirty="0" err="1">
                <a:sym typeface="Wingdings" panose="05000000000000000000" pitchFamily="2" charset="2"/>
              </a:rPr>
              <a:t>verantwoordelijkheid</a:t>
            </a:r>
            <a:r>
              <a:rPr lang="en-US" b="0" dirty="0">
                <a:sym typeface="Wingdings" panose="05000000000000000000" pitchFamily="2" charset="2"/>
              </a:rPr>
              <a:t> - k</a:t>
            </a:r>
            <a:r>
              <a:rPr lang="is-IS" b="0" dirty="0">
                <a:sym typeface="Wingdings" panose="05000000000000000000" pitchFamily="2" charset="2"/>
              </a:rPr>
              <a:t>limaatakkoord Parijs </a:t>
            </a:r>
          </a:p>
          <a:p>
            <a:pPr>
              <a:lnSpc>
                <a:spcPts val="1800"/>
              </a:lnSpc>
            </a:pPr>
            <a:r>
              <a:rPr lang="en-US" b="0" dirty="0" err="1">
                <a:sym typeface="Wingdings" panose="05000000000000000000" pitchFamily="2" charset="2"/>
              </a:rPr>
              <a:t>Zelf</a:t>
            </a:r>
            <a:r>
              <a:rPr lang="en-US" b="0" dirty="0">
                <a:sym typeface="Wingdings" panose="05000000000000000000" pitchFamily="2" charset="2"/>
              </a:rPr>
              <a:t> </a:t>
            </a:r>
            <a:r>
              <a:rPr lang="en-US" b="0" dirty="0" err="1">
                <a:sym typeface="Wingdings" panose="05000000000000000000" pitchFamily="2" charset="2"/>
              </a:rPr>
              <a:t>aan</a:t>
            </a:r>
            <a:r>
              <a:rPr lang="en-US" b="0" dirty="0">
                <a:sym typeface="Wingdings" panose="05000000000000000000" pitchFamily="2" charset="2"/>
              </a:rPr>
              <a:t> het ‘</a:t>
            </a:r>
            <a:r>
              <a:rPr lang="en-US" b="0" dirty="0" err="1">
                <a:sym typeface="Wingdings" panose="05000000000000000000" pitchFamily="2" charset="2"/>
              </a:rPr>
              <a:t>stuur</a:t>
            </a:r>
            <a:r>
              <a:rPr lang="en-US" b="0" dirty="0">
                <a:sym typeface="Wingdings" panose="05000000000000000000" pitchFamily="2" charset="2"/>
              </a:rPr>
              <a:t>’</a:t>
            </a:r>
            <a:r>
              <a:rPr lang="is-IS" b="0" dirty="0">
                <a:sym typeface="Wingdings" panose="05000000000000000000" pitchFamily="2" charset="2"/>
              </a:rPr>
              <a:t>  voorkom verplichtstelling label C</a:t>
            </a:r>
          </a:p>
          <a:p>
            <a:pPr>
              <a:lnSpc>
                <a:spcPts val="1800"/>
              </a:lnSpc>
            </a:pPr>
            <a:endParaRPr lang="is-IS" dirty="0">
              <a:sym typeface="Wingdings" panose="05000000000000000000" pitchFamily="2" charset="2"/>
            </a:endParaRPr>
          </a:p>
          <a:p>
            <a:pPr marL="0" indent="0">
              <a:lnSpc>
                <a:spcPts val="2000"/>
              </a:lnSpc>
              <a:spcBef>
                <a:spcPts val="1584"/>
              </a:spcBef>
              <a:buNone/>
            </a:pPr>
            <a:r>
              <a:rPr lang="nl-NL" b="1" dirty="0">
                <a:solidFill>
                  <a:schemeClr val="tx2"/>
                </a:solidFill>
                <a:sym typeface="Wingdings" panose="05000000000000000000" pitchFamily="2" charset="2"/>
              </a:rPr>
              <a:t>Afspraken</a:t>
            </a:r>
          </a:p>
          <a:p>
            <a:pPr>
              <a:lnSpc>
                <a:spcPts val="1800"/>
              </a:lnSpc>
            </a:pPr>
            <a:r>
              <a:rPr lang="nl-NL" b="0" dirty="0">
                <a:solidFill>
                  <a:schemeClr val="tx2"/>
                </a:solidFill>
                <a:sym typeface="Wingdings" panose="05000000000000000000" pitchFamily="2" charset="2"/>
              </a:rPr>
              <a:t>2021 sector gemiddeld label B</a:t>
            </a:r>
          </a:p>
          <a:p>
            <a:pPr>
              <a:lnSpc>
                <a:spcPts val="1800"/>
              </a:lnSpc>
            </a:pPr>
            <a:r>
              <a:rPr lang="nl-NL" b="0" dirty="0">
                <a:solidFill>
                  <a:schemeClr val="tx2"/>
                </a:solidFill>
                <a:sym typeface="Wingdings" panose="05000000000000000000" pitchFamily="2" charset="2"/>
              </a:rPr>
              <a:t>2050 alle bezit CO2 neutraal</a:t>
            </a:r>
          </a:p>
          <a:p>
            <a:pPr>
              <a:lnSpc>
                <a:spcPts val="1800"/>
              </a:lnSpc>
            </a:pPr>
            <a:r>
              <a:rPr lang="nl-NL" b="0" dirty="0">
                <a:solidFill>
                  <a:schemeClr val="tx2"/>
                </a:solidFill>
                <a:sym typeface="Wingdings" panose="05000000000000000000" pitchFamily="2" charset="2"/>
              </a:rPr>
              <a:t>2018 iedere corporatie beleid gereed - experts uitrusten</a:t>
            </a:r>
          </a:p>
          <a:p>
            <a:pPr>
              <a:lnSpc>
                <a:spcPts val="1800"/>
              </a:lnSpc>
            </a:pPr>
            <a:r>
              <a:rPr lang="nl-NL" b="0" dirty="0">
                <a:solidFill>
                  <a:schemeClr val="tx2"/>
                </a:solidFill>
                <a:sym typeface="Wingdings" panose="05000000000000000000" pitchFamily="2" charset="2"/>
              </a:rPr>
              <a:t>Aedes ondersteunt leden - Vernieuwingsagenda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458FA54D-73D7-42DD-904E-DBDA48D0AE00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8685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644008" y="1034437"/>
            <a:ext cx="4185848" cy="2799741"/>
            <a:chOff x="323528" y="947688"/>
            <a:chExt cx="8596599" cy="4060581"/>
          </a:xfrm>
        </p:grpSpPr>
        <p:grpSp>
          <p:nvGrpSpPr>
            <p:cNvPr id="8" name="Group 7"/>
            <p:cNvGrpSpPr/>
            <p:nvPr/>
          </p:nvGrpSpPr>
          <p:grpSpPr>
            <a:xfrm>
              <a:off x="323528" y="947688"/>
              <a:ext cx="8596599" cy="4060581"/>
              <a:chOff x="323528" y="947688"/>
              <a:chExt cx="8596599" cy="4060581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797146" y="3941120"/>
                <a:ext cx="1086768" cy="454269"/>
              </a:xfrm>
              <a:prstGeom prst="rect">
                <a:avLst/>
              </a:prstGeom>
            </p:spPr>
          </p:pic>
          <p:pic>
            <p:nvPicPr>
              <p:cNvPr id="11" name="Picture 3"/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878" t="3589" r="7316" b="6015"/>
              <a:stretch/>
            </p:blipFill>
            <p:spPr>
              <a:xfrm>
                <a:off x="323528" y="947688"/>
                <a:ext cx="4997016" cy="3496269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10419" y="3278046"/>
                <a:ext cx="1953230" cy="74017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13612" y="2631538"/>
                <a:ext cx="1214048" cy="232082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500638" y="3459698"/>
                <a:ext cx="1560977" cy="400483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00581" y="1792211"/>
                <a:ext cx="1296061" cy="369377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29858" y="1726193"/>
                <a:ext cx="1111439" cy="124331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264352" y="2472732"/>
                <a:ext cx="1297364" cy="495740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618031" y="1927980"/>
                <a:ext cx="1283993" cy="535157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749558" y="1203837"/>
                <a:ext cx="1153266" cy="409839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929043" y="2334069"/>
                <a:ext cx="954205" cy="548668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469724" y="1214038"/>
                <a:ext cx="1118156" cy="372368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27845" y="1097870"/>
                <a:ext cx="904934" cy="537505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768797" y="3089629"/>
                <a:ext cx="938768" cy="470020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1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712853" y="1607160"/>
                <a:ext cx="1087190" cy="362397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1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65020" y="3532379"/>
                <a:ext cx="1732463" cy="433920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1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59418" y="3794070"/>
                <a:ext cx="1243406" cy="516837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255703" y="4639732"/>
                <a:ext cx="1042776" cy="199106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109324" y="4283431"/>
                <a:ext cx="712603" cy="712603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02819" y="4593289"/>
                <a:ext cx="975445" cy="291992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732255" y="4538614"/>
                <a:ext cx="1187872" cy="360734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90535" y="4661304"/>
                <a:ext cx="981224" cy="219132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088877" y="4544913"/>
                <a:ext cx="1213992" cy="463356"/>
              </a:xfrm>
              <a:prstGeom prst="rect">
                <a:avLst/>
              </a:prstGeom>
            </p:spPr>
          </p:pic>
        </p:grpSp>
        <p:sp>
          <p:nvSpPr>
            <p:cNvPr id="9" name="Rechthoek 5"/>
            <p:cNvSpPr/>
            <p:nvPr/>
          </p:nvSpPr>
          <p:spPr>
            <a:xfrm>
              <a:off x="2843807" y="2042481"/>
              <a:ext cx="2665370" cy="94482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1A7E5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OOK MEE DOEN?</a:t>
              </a:r>
              <a:endParaRPr lang="is-IS" sz="1200" b="1" dirty="0">
                <a:solidFill>
                  <a:srgbClr val="01A7E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FA54D-73D7-42DD-904E-DBDA48D0AE00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696912" y="176114"/>
            <a:ext cx="8578850" cy="857250"/>
          </a:xfrm>
        </p:spPr>
        <p:txBody>
          <a:bodyPr>
            <a:normAutofit/>
          </a:bodyPr>
          <a:lstStyle/>
          <a:p>
            <a:r>
              <a:rPr lang="nl-NL" sz="2400" dirty="0"/>
              <a:t>Route naar</a:t>
            </a:r>
            <a:r>
              <a:rPr lang="nl-NL" sz="2400" b="1" dirty="0"/>
              <a:t> CO2-neutraal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4294967295"/>
          </p:nvPr>
        </p:nvSpPr>
        <p:spPr>
          <a:xfrm>
            <a:off x="179512" y="915567"/>
            <a:ext cx="8832725" cy="412554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50000"/>
              </a:lnSpc>
              <a:spcBef>
                <a:spcPts val="700"/>
              </a:spcBef>
              <a:buNone/>
            </a:pPr>
            <a:r>
              <a:rPr lang="nl-NL" sz="1200" b="1" dirty="0">
                <a:sym typeface="Wingdings" panose="05000000000000000000" pitchFamily="2" charset="2"/>
              </a:rPr>
              <a:t>Woonagenda</a:t>
            </a:r>
            <a:r>
              <a:rPr lang="nl-NL" sz="1200" dirty="0">
                <a:sym typeface="Wingdings" panose="05000000000000000000" pitchFamily="2" charset="2"/>
              </a:rPr>
              <a:t>: plan van aanpak 2018</a:t>
            </a:r>
          </a:p>
          <a:p>
            <a:pPr marL="0" indent="0">
              <a:lnSpc>
                <a:spcPct val="150000"/>
              </a:lnSpc>
              <a:spcBef>
                <a:spcPts val="700"/>
              </a:spcBef>
              <a:buNone/>
            </a:pPr>
            <a:br>
              <a:rPr lang="nl-NL" sz="1200" dirty="0">
                <a:sym typeface="Wingdings" panose="05000000000000000000" pitchFamily="2" charset="2"/>
              </a:rPr>
            </a:br>
            <a:r>
              <a:rPr lang="nl-NL" sz="1200" b="1" dirty="0">
                <a:sym typeface="Wingdings" panose="05000000000000000000" pitchFamily="2" charset="2"/>
              </a:rPr>
              <a:t>Vernieuwingsagenda</a:t>
            </a:r>
            <a:r>
              <a:rPr lang="nl-NL" sz="1200" dirty="0">
                <a:sym typeface="Wingdings" panose="05000000000000000000" pitchFamily="2" charset="2"/>
              </a:rPr>
              <a:t>: Coalitie Duurzaamheid</a:t>
            </a:r>
          </a:p>
          <a:p>
            <a:pPr marL="0" indent="0">
              <a:lnSpc>
                <a:spcPct val="150000"/>
              </a:lnSpc>
              <a:spcBef>
                <a:spcPts val="700"/>
              </a:spcBef>
              <a:buNone/>
            </a:pPr>
            <a:endParaRPr lang="nl-NL" sz="1200" dirty="0">
              <a:sym typeface="Wingdings" panose="05000000000000000000" pitchFamily="2" charset="2"/>
            </a:endParaRPr>
          </a:p>
          <a:p>
            <a:pPr marL="0" indent="0">
              <a:lnSpc>
                <a:spcPct val="150000"/>
              </a:lnSpc>
              <a:spcBef>
                <a:spcPts val="700"/>
              </a:spcBef>
              <a:buNone/>
            </a:pPr>
            <a:r>
              <a:rPr lang="nl-NL" sz="1200" b="1" dirty="0">
                <a:sym typeface="Wingdings" panose="05000000000000000000" pitchFamily="2" charset="2"/>
              </a:rPr>
              <a:t>Middelen</a:t>
            </a:r>
            <a:r>
              <a:rPr lang="nl-NL" sz="1200" dirty="0">
                <a:sym typeface="Wingdings" panose="05000000000000000000" pitchFamily="2" charset="2"/>
              </a:rPr>
              <a:t>: Ontwikkeling  Routekaart + routeplanner</a:t>
            </a:r>
          </a:p>
          <a:p>
            <a:pPr marL="0" indent="0">
              <a:lnSpc>
                <a:spcPct val="150000"/>
              </a:lnSpc>
              <a:spcBef>
                <a:spcPts val="700"/>
              </a:spcBef>
              <a:buNone/>
            </a:pPr>
            <a:r>
              <a:rPr lang="nl-NL" sz="1200" dirty="0">
                <a:sym typeface="Wingdings" panose="05000000000000000000" pitchFamily="2" charset="2"/>
              </a:rPr>
              <a:t>				</a:t>
            </a:r>
          </a:p>
          <a:p>
            <a:pPr marL="0" indent="0">
              <a:lnSpc>
                <a:spcPct val="150000"/>
              </a:lnSpc>
              <a:spcBef>
                <a:spcPts val="700"/>
              </a:spcBef>
              <a:buNone/>
            </a:pPr>
            <a:r>
              <a:rPr lang="nl-NL" sz="1200" b="1" dirty="0">
                <a:sym typeface="Wingdings" panose="05000000000000000000" pitchFamily="2" charset="2"/>
              </a:rPr>
              <a:t>Bestuurlijke regiosessies</a:t>
            </a:r>
            <a:r>
              <a:rPr lang="nl-NL" sz="1200" dirty="0">
                <a:sym typeface="Wingdings" panose="05000000000000000000" pitchFamily="2" charset="2"/>
              </a:rPr>
              <a:t>: Draagvlak/uitleg</a:t>
            </a:r>
          </a:p>
          <a:p>
            <a:pPr marL="0" indent="0">
              <a:lnSpc>
                <a:spcPct val="150000"/>
              </a:lnSpc>
              <a:spcBef>
                <a:spcPts val="700"/>
              </a:spcBef>
              <a:buNone/>
            </a:pPr>
            <a:r>
              <a:rPr lang="nl-NL" sz="1200" b="1" dirty="0">
                <a:sym typeface="Wingdings" panose="05000000000000000000" pitchFamily="2" charset="2"/>
              </a:rPr>
              <a:t>					</a:t>
            </a:r>
          </a:p>
          <a:p>
            <a:pPr marL="0" indent="0">
              <a:lnSpc>
                <a:spcPct val="150000"/>
              </a:lnSpc>
              <a:spcBef>
                <a:spcPts val="700"/>
              </a:spcBef>
              <a:buNone/>
            </a:pPr>
            <a:r>
              <a:rPr lang="nl-NL" sz="1200" b="1" dirty="0">
                <a:sym typeface="Wingdings" panose="05000000000000000000" pitchFamily="2" charset="2"/>
              </a:rPr>
              <a:t>Vliegende brigade</a:t>
            </a:r>
            <a:r>
              <a:rPr lang="nl-NL" sz="1200" dirty="0">
                <a:sym typeface="Wingdings" panose="05000000000000000000" pitchFamily="2" charset="2"/>
              </a:rPr>
              <a:t>: CO2-coaches: Kennisdeling	</a:t>
            </a:r>
          </a:p>
        </p:txBody>
      </p:sp>
      <p:sp>
        <p:nvSpPr>
          <p:cNvPr id="5" name="PIJL-OMLAAG 4"/>
          <p:cNvSpPr/>
          <p:nvPr/>
        </p:nvSpPr>
        <p:spPr>
          <a:xfrm>
            <a:off x="2051720" y="1297780"/>
            <a:ext cx="288032" cy="350308"/>
          </a:xfrm>
          <a:prstGeom prst="down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3" name="PIJL-OMLAAG 32"/>
          <p:cNvSpPr/>
          <p:nvPr/>
        </p:nvSpPr>
        <p:spPr>
          <a:xfrm>
            <a:off x="2051720" y="2015129"/>
            <a:ext cx="288032" cy="350308"/>
          </a:xfrm>
          <a:prstGeom prst="down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4" name="PIJL-OMLAAG 33"/>
          <p:cNvSpPr/>
          <p:nvPr/>
        </p:nvSpPr>
        <p:spPr>
          <a:xfrm>
            <a:off x="2051720" y="2728848"/>
            <a:ext cx="288032" cy="350308"/>
          </a:xfrm>
          <a:prstGeom prst="down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5" name="PIJL-OMLAAG 34"/>
          <p:cNvSpPr/>
          <p:nvPr/>
        </p:nvSpPr>
        <p:spPr>
          <a:xfrm>
            <a:off x="2051720" y="3439784"/>
            <a:ext cx="288032" cy="350308"/>
          </a:xfrm>
          <a:prstGeom prst="down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73360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9624" y="524137"/>
            <a:ext cx="7678800" cy="324000"/>
          </a:xfrm>
        </p:spPr>
        <p:txBody>
          <a:bodyPr>
            <a:noAutofit/>
          </a:bodyPr>
          <a:lstStyle/>
          <a:p>
            <a:r>
              <a:rPr lang="nl-NL" sz="2400" dirty="0"/>
              <a:t>Doel routekaart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4294967295"/>
          </p:nvPr>
        </p:nvSpPr>
        <p:spPr>
          <a:xfrm>
            <a:off x="637220" y="990653"/>
            <a:ext cx="8229600" cy="3747863"/>
          </a:xfrm>
          <a:prstGeom prst="rect">
            <a:avLst/>
          </a:prstGeom>
        </p:spPr>
        <p:txBody>
          <a:bodyPr>
            <a:normAutofit/>
          </a:bodyPr>
          <a:lstStyle/>
          <a:p>
            <a:br>
              <a:rPr lang="nl-NL" dirty="0">
                <a:solidFill>
                  <a:schemeClr val="tx2"/>
                </a:solidFill>
              </a:rPr>
            </a:br>
            <a:r>
              <a:rPr lang="nl-NL" dirty="0"/>
              <a:t>Op strategisch niveau én hoofdlijnen inzicht in de </a:t>
            </a:r>
          </a:p>
          <a:p>
            <a:r>
              <a:rPr lang="nl-NL" dirty="0"/>
              <a:t>opgave uit de </a:t>
            </a:r>
            <a:r>
              <a:rPr lang="it-IT" dirty="0"/>
              <a:t>route CO2-neutraal 2050 </a:t>
            </a:r>
          </a:p>
          <a:p>
            <a:r>
              <a:rPr lang="it-IT" dirty="0"/>
              <a:t>per corporatie.</a:t>
            </a:r>
          </a:p>
          <a:p>
            <a:endParaRPr lang="nl-NL" b="0" dirty="0"/>
          </a:p>
          <a:p>
            <a:r>
              <a:rPr lang="nl-NL" b="0" dirty="0"/>
              <a:t>Daarom:</a:t>
            </a:r>
          </a:p>
          <a:p>
            <a:r>
              <a:rPr lang="nl-NL" b="0" dirty="0"/>
              <a:t>• beperkt aantal scenario’s</a:t>
            </a:r>
          </a:p>
          <a:p>
            <a:r>
              <a:rPr lang="nl-NL" b="0" dirty="0"/>
              <a:t>• gemiddelde kosten per scenario</a:t>
            </a:r>
          </a:p>
          <a:p>
            <a:r>
              <a:rPr lang="nl-NL" b="0" dirty="0"/>
              <a:t>• gemiddelde CO2-besparing per scenario</a:t>
            </a:r>
            <a:endParaRPr lang="nl-NL" b="0" dirty="0">
              <a:solidFill>
                <a:schemeClr val="tx2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9958" y="1851670"/>
            <a:ext cx="2836842" cy="224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62185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Aangepast 1">
      <a:dk1>
        <a:sysClr val="windowText" lastClr="000000"/>
      </a:dk1>
      <a:lt1>
        <a:sysClr val="window" lastClr="FFFFFF"/>
      </a:lt1>
      <a:dk2>
        <a:srgbClr val="00427C"/>
      </a:dk2>
      <a:lt2>
        <a:srgbClr val="00A7E5"/>
      </a:lt2>
      <a:accent1>
        <a:srgbClr val="92278F"/>
      </a:accent1>
      <a:accent2>
        <a:srgbClr val="ED0B8B"/>
      </a:accent2>
      <a:accent3>
        <a:srgbClr val="ED213E"/>
      </a:accent3>
      <a:accent4>
        <a:srgbClr val="F58220"/>
      </a:accent4>
      <a:accent5>
        <a:srgbClr val="8DC63F"/>
      </a:accent5>
      <a:accent6>
        <a:srgbClr val="AA9E96"/>
      </a:accent6>
      <a:hlink>
        <a:srgbClr val="FFFFFF"/>
      </a:hlink>
      <a:folHlink>
        <a:srgbClr val="0000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0" tIns="45720" rIns="91440" bIns="45720" rtlCol="0">
        <a:normAutofit/>
      </a:bodyPr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AedesPowerpoint sjabloon 16-9</Template>
  <TotalTime>14502</TotalTime>
  <Words>1778</Words>
  <Application>Microsoft Macintosh PowerPoint</Application>
  <PresentationFormat>Diavoorstelling (16:9)</PresentationFormat>
  <Paragraphs>301</Paragraphs>
  <Slides>33</Slides>
  <Notes>23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33</vt:i4>
      </vt:variant>
    </vt:vector>
  </HeadingPairs>
  <TitlesOfParts>
    <vt:vector size="47" baseType="lpstr">
      <vt:lpstr>ＭＳ Ｐゴシック</vt:lpstr>
      <vt:lpstr>Arial</vt:lpstr>
      <vt:lpstr>Calibri</vt:lpstr>
      <vt:lpstr>Chalkduster</vt:lpstr>
      <vt:lpstr>Gill Sans</vt:lpstr>
      <vt:lpstr>Helvetica Neue</vt:lpstr>
      <vt:lpstr>Helvetica Neue Medium</vt:lpstr>
      <vt:lpstr>Helvetica Neue Regulier</vt:lpstr>
      <vt:lpstr>Mangal</vt:lpstr>
      <vt:lpstr>Trebuchet MS</vt:lpstr>
      <vt:lpstr>Tw Cen MT</vt:lpstr>
      <vt:lpstr>Verdana</vt:lpstr>
      <vt:lpstr>Wingdings</vt:lpstr>
      <vt:lpstr>Kantoorthema</vt:lpstr>
      <vt:lpstr>de routekaart  CO2-neutraal in 2050</vt:lpstr>
      <vt:lpstr>PowerPoint-presentatie</vt:lpstr>
      <vt:lpstr>PowerPoint-presentatie</vt:lpstr>
      <vt:lpstr>PowerPoint-presentatie</vt:lpstr>
      <vt:lpstr>PowerPoint-presentatie</vt:lpstr>
      <vt:lpstr>PowerPoint-presentatie</vt:lpstr>
      <vt:lpstr>Woonagenda 2017-2021 | Duurzaamheid</vt:lpstr>
      <vt:lpstr>Route naar CO2-neutraal</vt:lpstr>
      <vt:lpstr>Doel routekaart</vt:lpstr>
      <vt:lpstr>PowerPoint-presentatie</vt:lpstr>
      <vt:lpstr>PowerPoint-presentatie</vt:lpstr>
      <vt:lpstr>Vier routes naar CO2-neutraal</vt:lpstr>
      <vt:lpstr>PowerPoint-presentatie</vt:lpstr>
      <vt:lpstr>Vier scenario’s</vt:lpstr>
      <vt:lpstr>PowerPoint-presentatie</vt:lpstr>
      <vt:lpstr>PowerPoint-presentatie</vt:lpstr>
      <vt:lpstr>Investeringen in CO2 reductie</vt:lpstr>
      <vt:lpstr>Balans CO2 reductie versus investering</vt:lpstr>
      <vt:lpstr>Gemiddeld Label B als tussenstap 2021</vt:lpstr>
      <vt:lpstr>PowerPoint-presentatie</vt:lpstr>
      <vt:lpstr>PowerPoint-presentatie</vt:lpstr>
      <vt:lpstr>PowerPoint-presentatie</vt:lpstr>
      <vt:lpstr>Resultaten en dan: routeplanner</vt:lpstr>
      <vt:lpstr>Landelijk beeld Routekaart </vt:lpstr>
      <vt:lpstr>PowerPoint-presentatie</vt:lpstr>
      <vt:lpstr>COMFORTABEL WONEN</vt:lpstr>
      <vt:lpstr>Energie prestatie vergoeding</vt:lpstr>
      <vt:lpstr>PowerPoint-presentatie</vt:lpstr>
      <vt:lpstr>PowerPoint-presentatie</vt:lpstr>
      <vt:lpstr>Hoe nu verder?</vt:lpstr>
      <vt:lpstr>Hoe nu verder?</vt:lpstr>
      <vt:lpstr>Welke Rol?</vt:lpstr>
      <vt:lpstr>PowerPoint-presentatie</vt:lpstr>
    </vt:vector>
  </TitlesOfParts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TYP HIER DE TITEL</dc:title>
  <dc:creator>Christiane Hogeweg</dc:creator>
  <cp:lastModifiedBy>Jeffrey Mennen</cp:lastModifiedBy>
  <cp:revision>546</cp:revision>
  <cp:lastPrinted>2017-11-24T15:59:30Z</cp:lastPrinted>
  <dcterms:created xsi:type="dcterms:W3CDTF">2016-11-14T11:56:04Z</dcterms:created>
  <dcterms:modified xsi:type="dcterms:W3CDTF">2018-06-06T18:41:51Z</dcterms:modified>
</cp:coreProperties>
</file>