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384" r:id="rId3"/>
    <p:sldId id="292" r:id="rId4"/>
    <p:sldId id="303" r:id="rId5"/>
    <p:sldId id="293" r:id="rId6"/>
    <p:sldId id="302" r:id="rId7"/>
    <p:sldId id="340" r:id="rId8"/>
    <p:sldId id="342" r:id="rId9"/>
    <p:sldId id="343" r:id="rId10"/>
    <p:sldId id="360" r:id="rId11"/>
    <p:sldId id="359" r:id="rId12"/>
    <p:sldId id="379" r:id="rId13"/>
    <p:sldId id="380" r:id="rId14"/>
    <p:sldId id="361" r:id="rId15"/>
    <p:sldId id="362" r:id="rId16"/>
    <p:sldId id="363" r:id="rId17"/>
    <p:sldId id="381" r:id="rId18"/>
    <p:sldId id="382" r:id="rId19"/>
    <p:sldId id="364" r:id="rId20"/>
    <p:sldId id="365" r:id="rId21"/>
    <p:sldId id="383" r:id="rId22"/>
    <p:sldId id="368" r:id="rId23"/>
    <p:sldId id="367" r:id="rId24"/>
    <p:sldId id="366" r:id="rId25"/>
    <p:sldId id="385" r:id="rId26"/>
  </p:sldIdLst>
  <p:sldSz cx="9144000" cy="6858000" type="screen4x3"/>
  <p:notesSz cx="6669088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0D"/>
    <a:srgbClr val="71B11B"/>
    <a:srgbClr val="DAAA08"/>
    <a:srgbClr val="B6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8925" autoAdjust="0"/>
  </p:normalViewPr>
  <p:slideViewPr>
    <p:cSldViewPr snapToGrid="0" snapToObjects="1">
      <p:cViewPr varScale="1">
        <p:scale>
          <a:sx n="105" d="100"/>
          <a:sy n="105" d="100"/>
        </p:scale>
        <p:origin x="8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11" y="1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53C51F95-7F55-4B81-B082-CA91C7999E91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377317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11" y="9377317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E187BE65-19FA-4BC0-8F23-2E43164CF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2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11" y="1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8DECE346-E9CF-420B-BFFC-A2AD0139771D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377317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11" y="9377317"/>
            <a:ext cx="2889938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4EDC4473-7D6A-4601-AD3B-21D90095F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4473-7D6A-4601-AD3B-21D90095FDC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9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71B11B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 userDrawn="1"/>
        </p:nvSpPr>
        <p:spPr>
          <a:xfrm>
            <a:off x="3747289" y="1416928"/>
            <a:ext cx="5468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200">
                <a:solidFill>
                  <a:schemeClr val="bg1">
                    <a:alpha val="50000"/>
                  </a:schemeClr>
                </a:solidFill>
              </a:rPr>
              <a:t>welkom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2696944"/>
            <a:ext cx="9144000" cy="1505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270000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298239"/>
            <a:ext cx="7772400" cy="1111330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520264"/>
            <a:ext cx="6400800" cy="97402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  <p:pic>
        <p:nvPicPr>
          <p:cNvPr id="7" name="Afbeelding 6" descr="ODMH Logo 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885343"/>
            <a:ext cx="1879023" cy="1077042"/>
          </a:xfrm>
          <a:prstGeom prst="rect">
            <a:avLst/>
          </a:prstGeom>
        </p:spPr>
      </p:pic>
      <p:pic>
        <p:nvPicPr>
          <p:cNvPr id="9" name="Afbeelding 8" descr="Kleine Gat 43-Edi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6742" y="2696944"/>
            <a:ext cx="2275995" cy="1513536"/>
          </a:xfrm>
          <a:prstGeom prst="rect">
            <a:avLst/>
          </a:prstGeom>
        </p:spPr>
      </p:pic>
      <p:pic>
        <p:nvPicPr>
          <p:cNvPr id="10" name="Afbeelding 9" descr="Kleine Gat 57-Edi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937" y="2696944"/>
            <a:ext cx="2264294" cy="1505752"/>
          </a:xfrm>
          <a:prstGeom prst="rect">
            <a:avLst/>
          </a:prstGeom>
        </p:spPr>
      </p:pic>
      <p:pic>
        <p:nvPicPr>
          <p:cNvPr id="11" name="Afbeelding 10" descr="Kleine Gat 83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5921" y="2696943"/>
            <a:ext cx="3008682" cy="1505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kleurvalkjes zonder kleur.png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57200" y="925347"/>
            <a:ext cx="9144000" cy="5788026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2696944"/>
            <a:ext cx="9144000" cy="1505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270000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298239"/>
            <a:ext cx="7772400" cy="111133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520264"/>
            <a:ext cx="6400800" cy="97402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 descr="ODMH Logo 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689" y="2885343"/>
            <a:ext cx="1879023" cy="1077042"/>
          </a:xfrm>
          <a:prstGeom prst="rect">
            <a:avLst/>
          </a:prstGeom>
        </p:spPr>
      </p:pic>
      <p:sp>
        <p:nvSpPr>
          <p:cNvPr id="24" name="Tijdelijke aanduiding voor afbeelding 18"/>
          <p:cNvSpPr>
            <a:spLocks noGrp="1"/>
          </p:cNvSpPr>
          <p:nvPr>
            <p:ph type="pic" sz="quarter" idx="10"/>
          </p:nvPr>
        </p:nvSpPr>
        <p:spPr>
          <a:xfrm>
            <a:off x="2312703" y="2697163"/>
            <a:ext cx="2235778" cy="15049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18"/>
          <p:cNvSpPr>
            <a:spLocks noGrp="1"/>
          </p:cNvSpPr>
          <p:nvPr>
            <p:ph type="pic" sz="quarter" idx="11"/>
          </p:nvPr>
        </p:nvSpPr>
        <p:spPr>
          <a:xfrm>
            <a:off x="4611201" y="2697163"/>
            <a:ext cx="2235778" cy="15049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8"/>
          <p:cNvSpPr>
            <a:spLocks noGrp="1"/>
          </p:cNvSpPr>
          <p:nvPr>
            <p:ph type="pic" sz="quarter" idx="12"/>
          </p:nvPr>
        </p:nvSpPr>
        <p:spPr>
          <a:xfrm>
            <a:off x="6908222" y="2697163"/>
            <a:ext cx="2235778" cy="15049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674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 descr="kleurvlakj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3" y="6253156"/>
            <a:ext cx="2663654" cy="168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kleurvalkjes zonder kleur.png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57200" y="1979612"/>
            <a:ext cx="9144000" cy="5788026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3807287"/>
            <a:ext cx="9144000" cy="1505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270000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1" name="Afbeelding 10" descr="kleurvlakj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3" y="6253156"/>
            <a:ext cx="2663654" cy="168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4" name="Afbeelding 13" descr="kleurvlakj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3" y="6253156"/>
            <a:ext cx="2663654" cy="168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0" name="Afbeelding 9" descr="kleurvlakj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3" y="6253156"/>
            <a:ext cx="2663654" cy="168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9FBD-76DF-D84D-A49B-6D5239D3528F}" type="datetimeFigureOut">
              <a:rPr lang="en-US"/>
              <a:pPr/>
              <a:t>11/7/2023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A3B7-27DD-3B49-8320-8F89507767E5}" type="slidenum">
              <a:rPr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plo.nl/regelgeving/omgevingswet/inhoud/besluit-activiteiten-leefomgeving/#hbcfd0ccd-ada6-462a-4b9e-1eabcf5bbb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2938182" y="4298239"/>
            <a:ext cx="5520018" cy="111133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rial" pitchFamily="34" charset="0"/>
                <a:cs typeface="Arial" pitchFamily="34" charset="0"/>
              </a:rPr>
              <a:t>Zwemwater</a:t>
            </a:r>
          </a:p>
        </p:txBody>
      </p:sp>
      <p:sp>
        <p:nvSpPr>
          <p:cNvPr id="8" name="Subtitel 7"/>
          <p:cNvSpPr>
            <a:spLocks noGrp="1"/>
          </p:cNvSpPr>
          <p:nvPr>
            <p:ph type="subTitle" idx="1"/>
          </p:nvPr>
        </p:nvSpPr>
        <p:spPr>
          <a:xfrm>
            <a:off x="3476064" y="5520264"/>
            <a:ext cx="4296335" cy="974027"/>
          </a:xfrm>
        </p:spPr>
        <p:txBody>
          <a:bodyPr/>
          <a:lstStyle/>
          <a:p>
            <a:r>
              <a:rPr lang="nl-NL" dirty="0"/>
              <a:t>Voorlichting Omgevingswet</a:t>
            </a:r>
          </a:p>
          <a:p>
            <a:r>
              <a:rPr lang="nl-NL" dirty="0"/>
              <a:t>Gert van den Toren</a:t>
            </a:r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5108"/>
          <a:stretch>
            <a:fillRect/>
          </a:stretch>
        </p:blipFill>
        <p:spPr/>
      </p:pic>
      <p:pic>
        <p:nvPicPr>
          <p:cNvPr id="11" name="Picture 8" descr="zwembad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7590"/>
          <a:stretch>
            <a:fillRect/>
          </a:stretch>
        </p:blipFill>
        <p:spPr bwMode="auto">
          <a:xfrm>
            <a:off x="4548480" y="2697163"/>
            <a:ext cx="235974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b="51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35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§ 15.2.1 Badwaterbassins waarin het water wordt gedesinfecteerd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risicoanalyse, beheersplan, registratie incidenten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vullen met drinkwater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kwaliteitseisen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cyaanuurzuur toevoegen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ozon in badwater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reeks parameters (o.a. vrij chloor [boven- en ondergrens], gebonden chloor, zuurgraad, doorzicht, ureum, IE, legionella, pseudomonas)</a:t>
            </a: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88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eigen meting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dagelijks op vrij chloor, gebonden chloor, zuurgraad en doorzicht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binnen half uur voor openstelling en minstens 1 keer in de tweede helft openstelling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noteren in logboek en minstens 2 jaar bewaren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lab meting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geaccrediteerd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maandelijks en driemaandelijks groot aantal parameters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halfjaarlijks op legionella bij nevel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luchtmetingen ozon (3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trichlooramine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jrl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27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kwaliteitsbepaling 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jaartoets vervalt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klassenindeling I t/m III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 * niet voldoen aan klasse I → badwaterbassin sluiten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 * niet voldoen aan klasse II → idem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3 * niet voldoen aan klasse III → idem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tenzij: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een aantal parameters binnen 30 min wel kan worden voldaan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legionella de verneveling wordt gestopt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ozon de ozongenerator wordt uitgeschakeld</a:t>
            </a: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53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kwaliteitsbepaling vervolg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overschrijding bovengrens VBC, gebonden chloor, zuurgraad, of doorzicht en onderschrijding ondergrens VBC kan na eigen meting worden bepaald of er weer wordt voldaan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overige parameters mag het bassin pas weer open nadat een meting van het lab heeft aangetoond dat weer voldaan wordt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overgangsrecht tot 1 januari 2025 voor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bromaat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chloraat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chloride, nitraat, waterstofcarbonaat, som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trihalomethanen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IE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clostridia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meetmethoden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40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zwemvijvers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§ 15.2.2 Zwemvijvers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risicoanalyse, beheersplan, registratie incidenten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vullen met drinkwater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kwaliteitseisen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helofytenfilter voor waterbehandeling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reeks parameters (o.a. doorzicht, zuurgraad, fytoplankton, hardheid, E-coli, IE, legionella,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preudomonas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79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zwemvijvers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eigen meting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dagelijks op doorzicht, zuurgraad en zuurstofverzadiging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binnen half uur voor openstelling en minstens 1 keer in de tweede helft openstelling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noteren in logboek en minstens 2 jaar bewaren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lab meting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geaccrediteerd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tweewekelijks op E-coli, IE en pseudomonas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maandelijks overige parameters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halfjaarlijks op legionella bij nevel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56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zwemvijvers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watertemperatuur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ten hoogste 25 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alleen technisch verwarmen &lt; 23 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max 5 dagen per jaar ten hoogste 28 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dagelijks meten morgen, middag en avond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aanwezigheid van vissen, watervogels, ratten en slakken zoveel mogelijk beperken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verwijderen of op afstand houden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inspecteren op aanwezigheid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26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zwemvijvers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Kwaliteitsbepaling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kwaliteitseisen ingedeeld in 2 klassen: I en II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 * niet voldoen aan klasse 1 → vijver sluiten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 * niet voldoen aan klasse 2 → idem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tenzij: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een zuurstofverzadiging, zuurgraad of doorzicht binnen 30 min wel kan worden voldaan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legionella de verneveling wordt gestopt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zwemvijvers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Kwaliteitsbepaling vervolg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overschrijding zuurstofverzadiging, zuurgraad of doorzicht kan na eigen meting worden bepaald of er weer wordt voldaan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overige parameters mag de zwemvijver pas weer open nadat een meting van het lab heeft aangetoond dat weer voldaan wordt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overgangsrecht voor een aantal parameters tot 1 januari 2025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ook voor een aantal meetmethoden</a:t>
            </a: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67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eenmalig 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§ 15.2.3 Eenmalig gebruik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water niet gedesinfecteerd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zwemvijver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 elke gebruiker geleegd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vullen met drinkwater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dagelijks desinfecteren en naspoelen</a:t>
            </a: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9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D5908-1169-41FB-81B0-19611750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Disclaimer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64156-796A-4D05-8390-0D52F122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voor ons wordt het pionieren onder de Omgevingswet, er is behoorlijk wat veranderd en gaandeweg moeten we uitvinden wat goed is</a:t>
            </a:r>
          </a:p>
          <a:p>
            <a:r>
              <a:rPr lang="nl-NL" dirty="0"/>
              <a:t>Zaken kunnen dus na verloop van tijd anders blijken en daarom kunnen er geen rechten worden ontleend aan wat er nu getoond en gezegd wordt</a:t>
            </a:r>
          </a:p>
          <a:p>
            <a:r>
              <a:rPr lang="nl-NL" dirty="0"/>
              <a:t>We streven naar landelijke afstemming, o.a. via het IPO/DBZ, maar er zullen toch provincies zijn die het anders invullen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6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overige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§ 15.2.4 Overige badwaterbassins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desinfectie, geen zwemvijver en niet legen na elke gebruiker (dit zijn dus bijv. peuterbaden)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risicoanalyse, beheersplan, registratie incidenten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vullen met drinkwater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kwaliteitseisen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doorzicht, troebelheid, IE, legionella, pseudomonas,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chlostridia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eigen meting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dagelijks op doorzicht</a:t>
            </a:r>
          </a:p>
          <a:p>
            <a:pPr lvl="1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labmeting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maandelijks overige parameters</a:t>
            </a: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28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overige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Kwaliteitsbepaling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kwaliteitseisen ingedeeld in 2 klassen: I en II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 * niet voldoen aan klasse 1 → bad sluiten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 * niet voldoen aan klasse 2 → idem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tenzij: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doorzicht binnen 30 min wel kan worden voldaan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legionella de verneveling wordt gestopt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doorzicht aantonen met eigen meting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overige met lab meting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513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15.63 Risicoanalyse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gaat over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risico op verdrinking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gezondheidsrisico’s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risico op letsel</a:t>
            </a:r>
          </a:p>
          <a:p>
            <a:pPr marL="457200" lvl="1" indent="0">
              <a:buNone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bevat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overzicht technische installaties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plattegrond omgeving badwaterbassins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omschrijving van de wijze van totstandkoming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is beschikbaar</a:t>
            </a:r>
          </a:p>
          <a:p>
            <a:pPr marL="45720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28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15.64 Beheersplan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omschrijft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maatregelen tegen verdrinking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maatregelen tegen gezondheidsrisico’s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maatregelen om letsel te voorkomen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maatregelen om incidenten te voorkomen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monsterpunten en meetmomenten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wordt uitgevoerd 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(je niet houden aan je eigen beheersplan is dus strafbaar)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519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zowel RA als BP geldt een overgangstermijn tot 1 januari 2026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15.65 Logboek en registratie incidenten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bevat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aanleiding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eventuele bijzondere omstandigheden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geconstateerde risico’s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getroffen maatregelen om herhaling te voorkomen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91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47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informatie over de Omgevingswet en zwemmen te vinden op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Iplo.nl</a:t>
            </a:r>
            <a:endParaRPr lang="nl-N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89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Controle zwembaden</a:t>
            </a:r>
          </a:p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Controle officiële en kandidaat- zwemlocaties in oppervlaktewater</a:t>
            </a:r>
          </a:p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Informatiebord bij zwemwaterlocatie, zwemwatersite en overige communicatie</a:t>
            </a:r>
          </a:p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Controles Noordzeekust van Goeree tot en met Noordwijkerhout en Gorinchem tot Den Haag</a:t>
            </a:r>
          </a:p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Voor het hele grondgebied van Zuid-Holland</a:t>
            </a: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Werkzaamheden groep Zwemwater</a:t>
            </a:r>
          </a:p>
        </p:txBody>
      </p:sp>
    </p:spTree>
    <p:extLst>
      <p:ext uri="{BB962C8B-B14F-4D97-AF65-F5344CB8AC3E}">
        <p14:creationId xmlns:p14="http://schemas.microsoft.com/office/powerpoint/2010/main" val="21366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Uitvoering geven aan de Omgevingswet</a:t>
            </a:r>
          </a:p>
          <a:p>
            <a:pPr lvl="1"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BAL voor zwembaden</a:t>
            </a:r>
          </a:p>
          <a:p>
            <a:pPr lvl="1"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BKL voor oppervlaktewater</a:t>
            </a:r>
          </a:p>
          <a:p>
            <a:pPr lvl="1"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De hoofdtaken zijn:</a:t>
            </a:r>
          </a:p>
          <a:p>
            <a:pPr lvl="1"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controle van 350 zwembaden</a:t>
            </a:r>
          </a:p>
          <a:p>
            <a:pPr lvl="1"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controle van 115 zwemlocaties in oppervlaktewater</a:t>
            </a:r>
          </a:p>
        </p:txBody>
      </p:sp>
      <p:sp>
        <p:nvSpPr>
          <p:cNvPr id="1229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Werkzaamheden groep Zwemwater</a:t>
            </a:r>
          </a:p>
        </p:txBody>
      </p:sp>
    </p:spTree>
    <p:extLst>
      <p:ext uri="{BB962C8B-B14F-4D97-AF65-F5344CB8AC3E}">
        <p14:creationId xmlns:p14="http://schemas.microsoft.com/office/powerpoint/2010/main" val="7483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Controle zwembaden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211"/>
          </a:xfrm>
        </p:spPr>
        <p:txBody>
          <a:bodyPr>
            <a:normAutofit fontScale="40000" lnSpcReduction="20000"/>
          </a:bodyPr>
          <a:lstStyle/>
          <a:p>
            <a:r>
              <a:rPr lang="nl-NL" sz="5000" dirty="0">
                <a:latin typeface="Arial" pitchFamily="34" charset="0"/>
                <a:cs typeface="Arial" pitchFamily="34" charset="0"/>
              </a:rPr>
              <a:t>Reguliere controle zwem- en badinrichtingen onder de Whvbz</a:t>
            </a:r>
          </a:p>
          <a:p>
            <a:r>
              <a:rPr lang="nl-NL" sz="5000" dirty="0">
                <a:latin typeface="Arial" pitchFamily="34" charset="0"/>
                <a:cs typeface="Arial" pitchFamily="34" charset="0"/>
              </a:rPr>
              <a:t>Categorie  A (openbaar en semi openbaar) en B (peuterbaden) </a:t>
            </a:r>
            <a:br>
              <a:rPr lang="nl-NL" sz="4500" dirty="0">
                <a:latin typeface="Arial" pitchFamily="34" charset="0"/>
                <a:cs typeface="Arial" pitchFamily="34" charset="0"/>
              </a:rPr>
            </a:br>
            <a:endParaRPr lang="nl-NL" sz="45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nl-NL" sz="4000" b="1" dirty="0">
                <a:latin typeface="Arial" pitchFamily="34" charset="0"/>
                <a:cs typeface="Arial" pitchFamily="34" charset="0"/>
              </a:rPr>
              <a:t>Categorie A </a:t>
            </a:r>
            <a:r>
              <a:rPr lang="nl-NL" sz="4000" dirty="0">
                <a:latin typeface="Arial" pitchFamily="34" charset="0"/>
                <a:cs typeface="Arial" pitchFamily="34" charset="0"/>
              </a:rPr>
              <a:t>= baden die &gt; 2 m</a:t>
            </a:r>
            <a:r>
              <a:rPr lang="nl-NL" sz="4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nl-NL" sz="4000" dirty="0">
                <a:latin typeface="Arial" pitchFamily="34" charset="0"/>
                <a:cs typeface="Arial" pitchFamily="34" charset="0"/>
              </a:rPr>
              <a:t>, dieper dan 0.50 cm</a:t>
            </a:r>
          </a:p>
          <a:p>
            <a:pPr lvl="1"/>
            <a:r>
              <a:rPr lang="nl-NL" sz="4000" b="1" dirty="0">
                <a:latin typeface="Arial" pitchFamily="34" charset="0"/>
                <a:cs typeface="Arial" pitchFamily="34" charset="0"/>
              </a:rPr>
              <a:t>Categorie B </a:t>
            </a:r>
            <a:r>
              <a:rPr lang="nl-NL" sz="4000" dirty="0">
                <a:latin typeface="Arial" pitchFamily="34" charset="0"/>
                <a:cs typeface="Arial" pitchFamily="34" charset="0"/>
              </a:rPr>
              <a:t>= baden die &gt; 2 m</a:t>
            </a:r>
            <a:r>
              <a:rPr lang="nl-NL" sz="4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nl-NL" sz="4000" dirty="0">
                <a:latin typeface="Arial" pitchFamily="34" charset="0"/>
                <a:cs typeface="Arial" pitchFamily="34" charset="0"/>
              </a:rPr>
              <a:t> en die niet dieper zijn dan 0.50 cm</a:t>
            </a:r>
          </a:p>
          <a:p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5000" dirty="0">
                <a:latin typeface="Arial" pitchFamily="34" charset="0"/>
                <a:cs typeface="Arial" pitchFamily="34" charset="0"/>
              </a:rPr>
              <a:t>Onder de Omgevingswet is de oppervlaktemaat geschrapt en zijn er 4 categorieën gekomen: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Baden met desinfectie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Zwemvijvers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Eenmalig gebruik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Overige baden</a:t>
            </a:r>
          </a:p>
          <a:p>
            <a:endParaRPr lang="nl-NL" sz="1800" dirty="0">
              <a:latin typeface="Arial" pitchFamily="34" charset="0"/>
              <a:cs typeface="Arial" pitchFamily="34" charset="0"/>
            </a:endParaRPr>
          </a:p>
          <a:p>
            <a:r>
              <a:rPr lang="nl-NL" sz="5000" dirty="0">
                <a:latin typeface="Arial" pitchFamily="34" charset="0"/>
                <a:cs typeface="Arial" pitchFamily="34" charset="0"/>
              </a:rPr>
              <a:t>Controles beslaan alle facetten van een badinrichting, dit zijn: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Algemene hygiëne binnen de accommodatie;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Waterbehandelingsinstallatie;</a:t>
            </a:r>
          </a:p>
          <a:p>
            <a:pPr lvl="1"/>
            <a:r>
              <a:rPr lang="nl-NL" sz="4000" dirty="0">
                <a:latin typeface="Arial" pitchFamily="34" charset="0"/>
                <a:cs typeface="Arial" pitchFamily="34" charset="0"/>
              </a:rPr>
              <a:t>Beoordelen van o.a. toezichtplan, legionella ‘RA’, waterkwaliteit.</a:t>
            </a:r>
            <a:br>
              <a:rPr lang="nl-NL" sz="4000" dirty="0">
                <a:latin typeface="Arial" pitchFamily="34" charset="0"/>
                <a:cs typeface="Arial" pitchFamily="34" charset="0"/>
              </a:rPr>
            </a:br>
            <a:br>
              <a:rPr lang="nl-NL" sz="3600" dirty="0">
                <a:latin typeface="Arial" pitchFamily="34" charset="0"/>
                <a:cs typeface="Arial" pitchFamily="34" charset="0"/>
              </a:rPr>
            </a:br>
            <a:endParaRPr lang="nl-NL" sz="3600" dirty="0">
              <a:latin typeface="Arial" pitchFamily="34" charset="0"/>
              <a:cs typeface="Arial" pitchFamily="34" charset="0"/>
            </a:endParaRPr>
          </a:p>
          <a:p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8" descr="zwem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52" y="621000"/>
            <a:ext cx="1108083" cy="7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EUTER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35" y="621000"/>
            <a:ext cx="1008673" cy="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6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Arial" pitchFamily="34" charset="0"/>
                <a:cs typeface="Arial" pitchFamily="34" charset="0"/>
              </a:rPr>
              <a:t>Vervolg</a:t>
            </a:r>
            <a:r>
              <a:rPr lang="nl-NL" dirty="0">
                <a:latin typeface="Arial" pitchFamily="34" charset="0"/>
                <a:cs typeface="Arial" pitchFamily="34" charset="0"/>
              </a:rPr>
              <a:t> Controle zwembaden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Overige taken: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	- toezicht op toezicht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	- onderzoeken calamiteiten, bv.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  	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chloorgasincident, (bijna) verdrinking, ontruiming,</a:t>
            </a:r>
            <a:br>
              <a:rPr lang="nl-NL" sz="2400" dirty="0">
                <a:latin typeface="Arial" pitchFamily="34" charset="0"/>
                <a:cs typeface="Arial" pitchFamily="34" charset="0"/>
              </a:rPr>
            </a:br>
            <a:r>
              <a:rPr lang="nl-NL" sz="2400" dirty="0">
                <a:latin typeface="Arial" pitchFamily="34" charset="0"/>
                <a:cs typeface="Arial" pitchFamily="34" charset="0"/>
              </a:rPr>
              <a:t>  	ongeval, gezondheidsklachten</a:t>
            </a:r>
          </a:p>
          <a:p>
            <a:pPr marL="0" indent="0"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	- </a:t>
            </a:r>
            <a:r>
              <a:rPr lang="nl-NL" dirty="0">
                <a:latin typeface="Arial" pitchFamily="34" charset="0"/>
                <a:cs typeface="Arial" pitchFamily="34" charset="0"/>
              </a:rPr>
              <a:t>beoordelen nieuwbouw/verbouwing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	- beoordelen ontheffingen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	- signaaltoezicht </a:t>
            </a:r>
            <a:br>
              <a:rPr lang="nl-NL" dirty="0">
                <a:latin typeface="Arial" pitchFamily="34" charset="0"/>
                <a:cs typeface="Arial" pitchFamily="34" charset="0"/>
              </a:rPr>
            </a:br>
            <a:r>
              <a:rPr lang="nl-NL" dirty="0">
                <a:latin typeface="Arial" pitchFamily="34" charset="0"/>
                <a:cs typeface="Arial" pitchFamily="34" charset="0"/>
              </a:rPr>
              <a:t>		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(opslag chemicaliën, BWT, NVWA, brandweer, ILT)</a:t>
            </a:r>
          </a:p>
          <a:p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Zwemwater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toepassing zijnde regelgeving: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Europese zwemwaterrichtlijn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BKL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Omgevingsverordening Zuid-Holland</a:t>
            </a:r>
          </a:p>
        </p:txBody>
      </p:sp>
    </p:spTree>
    <p:extLst>
      <p:ext uri="{BB962C8B-B14F-4D97-AF65-F5344CB8AC3E}">
        <p14:creationId xmlns:p14="http://schemas.microsoft.com/office/powerpoint/2010/main" val="75836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7902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62545"/>
            <a:ext cx="8229600" cy="4463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Hoofdstuk 15 BAL Gelegenheid bieden tot zwemmen en baden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15.1 → zwemmen of baden in een badwaterbassin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Niet van toepassing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- op een huishouden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- badruimte van een logiesfunctie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- korter dan 24 uur opgesteld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- voor contact tussen mens en dier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- aan boord van schepen</a:t>
            </a:r>
          </a:p>
        </p:txBody>
      </p:sp>
    </p:spTree>
    <p:extLst>
      <p:ext uri="{BB962C8B-B14F-4D97-AF65-F5344CB8AC3E}">
        <p14:creationId xmlns:p14="http://schemas.microsoft.com/office/powerpoint/2010/main" val="2415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Omgevingswet, zwembaden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15.2 → doel: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voorkomen van verdrinking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beschermen van de gezondheid van de gebruikers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voorkomen van letsel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15.3 → bevoegd gezag provincie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15.4 → degene die de activiteit verricht draagt zorg voor de naleving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15.5 → specifieke zorgplicht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Art 15.11 → ‘onverwijld’ melden ongewoon voorval</a:t>
            </a:r>
          </a:p>
          <a:p>
            <a:pPr marL="1314450" lvl="2" indent="-51435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316797"/>
      </p:ext>
    </p:extLst>
  </p:cSld>
  <p:clrMapOvr>
    <a:masterClrMapping/>
  </p:clrMapOvr>
</p:sld>
</file>

<file path=ppt/theme/theme1.xml><?xml version="1.0" encoding="utf-8"?>
<a:theme xmlns:a="http://schemas.openxmlformats.org/drawingml/2006/main" name="ODMH basispresentatie">
  <a:themeElements>
    <a:clrScheme name="ODM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4D92"/>
      </a:accent1>
      <a:accent2>
        <a:srgbClr val="B1000D"/>
      </a:accent2>
      <a:accent3>
        <a:srgbClr val="71B11B"/>
      </a:accent3>
      <a:accent4>
        <a:srgbClr val="DAAA0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ODMH basispresentatie</Template>
  <TotalTime>2440</TotalTime>
  <Words>1243</Words>
  <Application>Microsoft Office PowerPoint</Application>
  <PresentationFormat>Diavoorstelling (4:3)</PresentationFormat>
  <Paragraphs>226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ODMH basispresentatie</vt:lpstr>
      <vt:lpstr>Zwemwater</vt:lpstr>
      <vt:lpstr>Disclaimer</vt:lpstr>
      <vt:lpstr>Werkzaamheden groep Zwemwater</vt:lpstr>
      <vt:lpstr>Werkzaamheden groep Zwemwater</vt:lpstr>
      <vt:lpstr>Controle zwembaden </vt:lpstr>
      <vt:lpstr>Vervolg Controle zwembaden</vt:lpstr>
      <vt:lpstr>Zwemwater</vt:lpstr>
      <vt:lpstr>Omgevingswet, zwembaden</vt:lpstr>
      <vt:lpstr>Omgevingswet, zwembaden</vt:lpstr>
      <vt:lpstr>Omgevingswet, zwembaden</vt:lpstr>
      <vt:lpstr>Omgevingswet, zwembaden</vt:lpstr>
      <vt:lpstr>Omgevingswet, zwembaden</vt:lpstr>
      <vt:lpstr>Omgevingswet, zwembaden</vt:lpstr>
      <vt:lpstr>Omgevingswet, zwemvijvers</vt:lpstr>
      <vt:lpstr>Omgevingswet, zwemvijvers</vt:lpstr>
      <vt:lpstr>Omgevingswet, zwemvijvers</vt:lpstr>
      <vt:lpstr>Omgevingswet, zwemvijvers</vt:lpstr>
      <vt:lpstr>Omgevingswet, zwemvijvers</vt:lpstr>
      <vt:lpstr>Omgevingswet, eenmalig gebruik</vt:lpstr>
      <vt:lpstr>Omgevingswet, overige</vt:lpstr>
      <vt:lpstr>Omgevingswet, overige</vt:lpstr>
      <vt:lpstr>Omgevingswet, zwemmen</vt:lpstr>
      <vt:lpstr>Omgevingswet, zwembaden</vt:lpstr>
      <vt:lpstr>Omgevingswet, zwembaden</vt:lpstr>
      <vt:lpstr>Omgevingswet, zwembaden</vt:lpstr>
    </vt:vector>
  </TitlesOfParts>
  <Company>ISMH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Kodde, S.</dc:creator>
  <cp:lastModifiedBy>Karin Croes</cp:lastModifiedBy>
  <cp:revision>95</cp:revision>
  <cp:lastPrinted>2013-07-05T12:11:40Z</cp:lastPrinted>
  <dcterms:created xsi:type="dcterms:W3CDTF">2013-06-14T14:15:21Z</dcterms:created>
  <dcterms:modified xsi:type="dcterms:W3CDTF">2023-11-07T08:26:31Z</dcterms:modified>
</cp:coreProperties>
</file>